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7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67049-33E8-4760-B4BE-9F6612A71F16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0017-B855-4BCA-A5E8-1B04C0AD69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14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0C92D-C5D9-4E7B-B1E3-152DC7C1337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20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030"/>
            <a:ext cx="12175263" cy="5300902"/>
          </a:xfrm>
          <a:prstGeom prst="rect">
            <a:avLst/>
          </a:prstGeom>
        </p:spPr>
      </p:pic>
      <p:grpSp>
        <p:nvGrpSpPr>
          <p:cNvPr id="9" name="Group 47"/>
          <p:cNvGrpSpPr>
            <a:grpSpLocks/>
          </p:cNvGrpSpPr>
          <p:nvPr userDrawn="1"/>
        </p:nvGrpSpPr>
        <p:grpSpPr bwMode="auto">
          <a:xfrm>
            <a:off x="8971524" y="6387195"/>
            <a:ext cx="2908304" cy="256752"/>
            <a:chOff x="6846888" y="6524625"/>
            <a:chExt cx="1765301" cy="152400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97" y="2247667"/>
            <a:ext cx="8060568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793" y="3768250"/>
            <a:ext cx="8210715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5" name="Picture 19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5" y="356958"/>
            <a:ext cx="4102318" cy="982558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92" y="818308"/>
            <a:ext cx="4733544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58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52303"/>
            <a:ext cx="12192000" cy="130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9009307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028733"/>
          </a:xfrm>
        </p:spPr>
        <p:txBody>
          <a:bodyPr anchor="t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261315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428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12192001" cy="836084"/>
          </a:xfrm>
        </p:spPr>
        <p:txBody>
          <a:bodyPr lIns="252000" anchor="t"/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051" y="1411981"/>
            <a:ext cx="3384949" cy="48973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C5F54-1E4A-4613-B733-ACAF494216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185" y="1411983"/>
            <a:ext cx="7681380" cy="489733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3845" y="6309320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14290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0"/>
            <a:ext cx="11137900" cy="932723"/>
          </a:xfrm>
          <a:noFill/>
          <a:ln>
            <a:noFill/>
          </a:ln>
        </p:spPr>
        <p:txBody>
          <a:bodyPr vert="horz" lIns="252000" tIns="45720" rIns="91440" bIns="4572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412777"/>
            <a:ext cx="11137900" cy="451359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133"/>
            </a:lvl3pPr>
            <a:lvl4pPr>
              <a:spcBef>
                <a:spcPts val="0"/>
              </a:spcBef>
              <a:defRPr sz="1867"/>
            </a:lvl4pPr>
            <a:lvl5pPr>
              <a:spcBef>
                <a:spcPts val="0"/>
              </a:spcBef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358879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412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0351"/>
            <a:ext cx="12192000" cy="480483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6DCD-D723-4A7D-9DCB-DAC53BB9F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2000" y="6129088"/>
            <a:ext cx="4368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>
                <a:solidFill>
                  <a:srgbClr val="11488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1" y="5627252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824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8A55CEB-C5A3-4520-9B3B-746656485E3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40230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2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14300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838532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1709937"/>
            <a:ext cx="6158064" cy="51480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97" y="11316"/>
            <a:ext cx="7655943" cy="6400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5032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590835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28" y="5956312"/>
            <a:ext cx="12276341" cy="827368"/>
          </a:xfrm>
          <a:prstGeom prst="rect">
            <a:avLst/>
          </a:prstGeom>
        </p:spPr>
      </p:pic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0" y="6098723"/>
            <a:ext cx="2255525" cy="54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23045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33E84-C483-4AA8-9927-5BE0CDD363FF}" type="datetimeFigureOut">
              <a:rPr lang="en-US" smtClean="0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302E-177E-474D-9403-876C0A13D1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1602" y="-522516"/>
            <a:ext cx="13766148" cy="775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6749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4" name="Picture 46" descr="bgnd2.jpg"/>
            <p:cNvPicPr>
              <a:picLocks noChangeAspect="1"/>
            </p:cNvPicPr>
            <p:nvPr userDrawn="1"/>
          </p:nvPicPr>
          <p:blipFill>
            <a:blip r:embed="rId2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7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60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3768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396058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3" name="Picture 46" descr="bgnd2.jpg"/>
            <p:cNvPicPr>
              <a:picLocks noChangeAspect="1"/>
            </p:cNvPicPr>
            <p:nvPr userDrawn="1"/>
          </p:nvPicPr>
          <p:blipFill>
            <a:blip r:embed="rId3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6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59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1759768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233E84-C483-4AA8-9927-5BE0CDD363FF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6302E-177E-474D-9403-876C0A13D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0CEDC1-0FF0-4D03-9359-1B9302AC7D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26431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ound Diagonal Corner Rectangle 148"/>
          <p:cNvSpPr/>
          <p:nvPr/>
        </p:nvSpPr>
        <p:spPr>
          <a:xfrm>
            <a:off x="6045290" y="5257572"/>
            <a:ext cx="5221645" cy="1473539"/>
          </a:xfrm>
          <a:prstGeom prst="round2DiagRect">
            <a:avLst/>
          </a:prstGeom>
          <a:solidFill>
            <a:srgbClr val="0E684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Title 1"/>
          <p:cNvSpPr txBox="1">
            <a:spLocks/>
          </p:cNvSpPr>
          <p:nvPr/>
        </p:nvSpPr>
        <p:spPr bwMode="auto">
          <a:xfrm>
            <a:off x="-224250" y="22146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89573" y="5365392"/>
            <a:ext cx="3038314" cy="3183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t" anchorCtr="0">
            <a:spAutoFit/>
          </a:bodyPr>
          <a:lstStyle/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Cost Structures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164352" y="5365392"/>
            <a:ext cx="2694574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t" anchorCtr="0">
            <a:spAutoFit/>
          </a:bodyPr>
          <a:lstStyle/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Revenue/Funding</a:t>
            </a:r>
          </a:p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Helvetica Neue Light"/>
            </a:endParaRPr>
          </a:p>
        </p:txBody>
      </p:sp>
      <p:sp>
        <p:nvSpPr>
          <p:cNvPr id="134" name="Round Diagonal Corner Rectangle 133"/>
          <p:cNvSpPr/>
          <p:nvPr/>
        </p:nvSpPr>
        <p:spPr>
          <a:xfrm>
            <a:off x="775155" y="1172812"/>
            <a:ext cx="2065018" cy="4071300"/>
          </a:xfrm>
          <a:prstGeom prst="round2DiagRect">
            <a:avLst/>
          </a:prstGeom>
          <a:solidFill>
            <a:srgbClr val="22ACE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Round Diagonal Corner Rectangle 134"/>
          <p:cNvSpPr/>
          <p:nvPr/>
        </p:nvSpPr>
        <p:spPr>
          <a:xfrm>
            <a:off x="2870615" y="1145986"/>
            <a:ext cx="2065018" cy="4071300"/>
          </a:xfrm>
          <a:prstGeom prst="round2DiagRect">
            <a:avLst/>
          </a:prstGeom>
          <a:solidFill>
            <a:srgbClr val="00978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Round Diagonal Corner Rectangle 135"/>
          <p:cNvSpPr/>
          <p:nvPr/>
        </p:nvSpPr>
        <p:spPr>
          <a:xfrm>
            <a:off x="4984957" y="1139256"/>
            <a:ext cx="2065018" cy="4071300"/>
          </a:xfrm>
          <a:prstGeom prst="round2DiagRect">
            <a:avLst/>
          </a:prstGeom>
          <a:solidFill>
            <a:srgbClr val="ED6B3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Round Diagonal Corner Rectangle 136"/>
          <p:cNvSpPr/>
          <p:nvPr/>
        </p:nvSpPr>
        <p:spPr>
          <a:xfrm>
            <a:off x="7109581" y="1112428"/>
            <a:ext cx="2065018" cy="4071300"/>
          </a:xfrm>
          <a:prstGeom prst="round2DiagRect">
            <a:avLst/>
          </a:prstGeom>
          <a:solidFill>
            <a:srgbClr val="AC3F8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Round Diagonal Corner Rectangle 137"/>
          <p:cNvSpPr/>
          <p:nvPr/>
        </p:nvSpPr>
        <p:spPr>
          <a:xfrm>
            <a:off x="9205442" y="1081272"/>
            <a:ext cx="2065018" cy="4071300"/>
          </a:xfrm>
          <a:prstGeom prst="round2DiagRect">
            <a:avLst/>
          </a:prstGeom>
          <a:solidFill>
            <a:srgbClr val="4E8CC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89573" y="1229521"/>
            <a:ext cx="1835431" cy="39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Key Partners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985033" y="1212048"/>
            <a:ext cx="2128082" cy="39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Key Activities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5099375" y="1207666"/>
            <a:ext cx="1835431" cy="68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Value</a:t>
            </a:r>
          </a:p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Proposition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213718" y="1190192"/>
            <a:ext cx="1835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Customer/Client</a:t>
            </a:r>
          </a:p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Relationships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9291534" y="1169900"/>
            <a:ext cx="2016731" cy="30069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Customer/Client</a:t>
            </a:r>
          </a:p>
          <a:p>
            <a:pPr marL="0" marR="0" lvl="0" indent="0" algn="l" defTabSz="410722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Helvetica Neue Light"/>
              </a:rPr>
              <a:t>Segments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51" y="1337350"/>
            <a:ext cx="381923" cy="3208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63" y="1309713"/>
            <a:ext cx="385425" cy="3916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284" y="1525399"/>
            <a:ext cx="412533" cy="446911"/>
          </a:xfrm>
          <a:prstGeom prst="rect">
            <a:avLst/>
          </a:prstGeom>
        </p:spPr>
      </p:pic>
      <p:sp>
        <p:nvSpPr>
          <p:cNvPr id="148" name="Round Diagonal Corner Rectangle 147"/>
          <p:cNvSpPr/>
          <p:nvPr/>
        </p:nvSpPr>
        <p:spPr>
          <a:xfrm>
            <a:off x="774778" y="5287226"/>
            <a:ext cx="5221645" cy="1473539"/>
          </a:xfrm>
          <a:prstGeom prst="round2DiagRect">
            <a:avLst/>
          </a:prstGeom>
          <a:solidFill>
            <a:srgbClr val="7F8B9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8" y="1360539"/>
            <a:ext cx="446337" cy="356349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77" y="1538430"/>
            <a:ext cx="471927" cy="3551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49273" y="3337659"/>
            <a:ext cx="1875182" cy="421695"/>
            <a:chOff x="2949273" y="2745440"/>
            <a:chExt cx="1875182" cy="421695"/>
          </a:xfrm>
        </p:grpSpPr>
        <p:sp>
          <p:nvSpPr>
            <p:cNvPr id="102" name="TextBox 2"/>
            <p:cNvSpPr txBox="1"/>
            <p:nvPr/>
          </p:nvSpPr>
          <p:spPr>
            <a:xfrm>
              <a:off x="2949273" y="2747494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10722" rtl="0" eaLnBrk="1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00" cap="none" spc="-1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Helvetica Neue Light"/>
                </a:rPr>
                <a:t>Key Resources</a:t>
              </a:r>
            </a:p>
          </p:txBody>
        </p: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760" y="2745440"/>
              <a:ext cx="421695" cy="42169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268859" y="3337659"/>
            <a:ext cx="1701187" cy="584775"/>
            <a:chOff x="9274945" y="2824950"/>
            <a:chExt cx="1701187" cy="584775"/>
          </a:xfrm>
        </p:grpSpPr>
        <p:sp>
          <p:nvSpPr>
            <p:cNvPr id="103" name="TextBox 2"/>
            <p:cNvSpPr txBox="1"/>
            <p:nvPr/>
          </p:nvSpPr>
          <p:spPr>
            <a:xfrm>
              <a:off x="9274945" y="2824950"/>
              <a:ext cx="1106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10722" rtl="0" eaLnBrk="1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Helvetica Neue Light"/>
                </a:rPr>
                <a:t>Channels</a:t>
              </a:r>
            </a:p>
            <a:p>
              <a:pPr marL="0" marR="0" lvl="0" indent="0" algn="l" defTabSz="410722" rtl="0" eaLnBrk="1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Helvetica Neue Light"/>
                </a:rPr>
                <a:t>/Delivery</a:t>
              </a:r>
            </a:p>
          </p:txBody>
        </p: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8698" y="2937785"/>
              <a:ext cx="437434" cy="437434"/>
            </a:xfrm>
            <a:prstGeom prst="rect">
              <a:avLst/>
            </a:prstGeom>
          </p:spPr>
        </p:pic>
      </p:grpSp>
      <p:pic>
        <p:nvPicPr>
          <p:cNvPr id="158" name="Picture 1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12" y="5420736"/>
            <a:ext cx="531180" cy="533784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33" y="5461084"/>
            <a:ext cx="425524" cy="4255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  <a:latin typeface="Arial" panose="020B0604020202020204" pitchFamily="34" charset="0"/>
              </a:rPr>
              <a:t>Strategy Business Model Canvas Inputs</a:t>
            </a:r>
            <a:endParaRPr lang="en-AU" dirty="0"/>
          </a:p>
        </p:txBody>
      </p:sp>
      <p:sp>
        <p:nvSpPr>
          <p:cNvPr id="31" name="Down Arrow Callout 30"/>
          <p:cNvSpPr/>
          <p:nvPr/>
        </p:nvSpPr>
        <p:spPr>
          <a:xfrm>
            <a:off x="799664" y="2092076"/>
            <a:ext cx="2016000" cy="129600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 Analysis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Down Arrow Callout 31"/>
          <p:cNvSpPr/>
          <p:nvPr/>
        </p:nvSpPr>
        <p:spPr>
          <a:xfrm>
            <a:off x="2895124" y="2092076"/>
            <a:ext cx="2016000" cy="129600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 Blueprint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 Chain Analysis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Contestability Analysis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Down Arrow Callout 32"/>
          <p:cNvSpPr/>
          <p:nvPr/>
        </p:nvSpPr>
        <p:spPr>
          <a:xfrm>
            <a:off x="2895124" y="3844119"/>
            <a:ext cx="2016000" cy="129600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Porter’s Five Forces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VIRO</a:t>
            </a:r>
          </a:p>
        </p:txBody>
      </p:sp>
      <p:sp>
        <p:nvSpPr>
          <p:cNvPr id="34" name="Down Arrow Callout 33"/>
          <p:cNvSpPr/>
          <p:nvPr/>
        </p:nvSpPr>
        <p:spPr>
          <a:xfrm>
            <a:off x="5009466" y="2092076"/>
            <a:ext cx="2016000" cy="129600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 Map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Jobs to be Done</a:t>
            </a:r>
          </a:p>
        </p:txBody>
      </p:sp>
      <p:sp>
        <p:nvSpPr>
          <p:cNvPr id="35" name="Down Arrow Callout 34"/>
          <p:cNvSpPr/>
          <p:nvPr/>
        </p:nvSpPr>
        <p:spPr>
          <a:xfrm>
            <a:off x="7134090" y="2092076"/>
            <a:ext cx="2016000" cy="129600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 Blueprint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 Chain Analysis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Investment Logic Map</a:t>
            </a:r>
          </a:p>
        </p:txBody>
      </p:sp>
      <p:sp>
        <p:nvSpPr>
          <p:cNvPr id="36" name="Down Arrow Callout 35"/>
          <p:cNvSpPr/>
          <p:nvPr/>
        </p:nvSpPr>
        <p:spPr>
          <a:xfrm>
            <a:off x="7134090" y="3895399"/>
            <a:ext cx="2016000" cy="129600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 Model Design</a:t>
            </a:r>
          </a:p>
        </p:txBody>
      </p:sp>
      <p:sp>
        <p:nvSpPr>
          <p:cNvPr id="39" name="Down Arrow Callout 38"/>
          <p:cNvSpPr/>
          <p:nvPr/>
        </p:nvSpPr>
        <p:spPr>
          <a:xfrm>
            <a:off x="9229951" y="2092076"/>
            <a:ext cx="2016000" cy="129600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Segmentation Analysis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 Analysis</a:t>
            </a:r>
          </a:p>
        </p:txBody>
      </p:sp>
      <p:sp>
        <p:nvSpPr>
          <p:cNvPr id="41" name="Down Arrow Callout 40"/>
          <p:cNvSpPr/>
          <p:nvPr/>
        </p:nvSpPr>
        <p:spPr>
          <a:xfrm>
            <a:off x="3837543" y="5416759"/>
            <a:ext cx="2016000" cy="129600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 Analysis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CapEx Strategy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OpEx Strategy</a:t>
            </a:r>
          </a:p>
        </p:txBody>
      </p:sp>
      <p:sp>
        <p:nvSpPr>
          <p:cNvPr id="42" name="Down Arrow Callout 41"/>
          <p:cNvSpPr/>
          <p:nvPr/>
        </p:nvSpPr>
        <p:spPr>
          <a:xfrm>
            <a:off x="9079479" y="5416759"/>
            <a:ext cx="2016000" cy="129600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 Analysis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494365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Strategy Business Model Canvas Inputs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Business Model Canvas Inputs</dc:title>
  <dc:creator>Tony Peloso</dc:creator>
  <cp:lastModifiedBy>Tony Peloso</cp:lastModifiedBy>
  <cp:revision>1</cp:revision>
  <dcterms:created xsi:type="dcterms:W3CDTF">2023-03-06T07:10:33Z</dcterms:created>
  <dcterms:modified xsi:type="dcterms:W3CDTF">2023-03-06T07:10:59Z</dcterms:modified>
</cp:coreProperties>
</file>