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83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A613A-7B63-400E-B759-5D893944B0E9}" type="datetimeFigureOut">
              <a:rPr lang="en-AU" smtClean="0"/>
              <a:t>7/04/2022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539A3-A322-46BE-8712-97D11171A7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2149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70C92D-C5D9-4E7B-B1E3-152DC7C13372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6488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7BCC8-7F23-4ABA-897B-9A837F23B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54A2F5-572E-41DF-8C76-7615581C16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C3AA2-F131-47E1-911B-EABEB56C7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BD34-4264-467E-9383-302A1FAB548F}" type="datetimeFigureOut">
              <a:rPr lang="en-AU" smtClean="0"/>
              <a:t>7/04/2022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75A46-F707-4E92-AB64-E1DE6E2A6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A3395-1574-4333-85DF-072667E48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6A7-AB66-46B5-8BC9-68F3F6A588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185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6A431-6B90-4F47-B5E1-0B6BBC523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52E4AC-099D-43BD-B41F-EC059267AC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58D1F-8056-4B74-8A61-759FAE402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BD34-4264-467E-9383-302A1FAB548F}" type="datetimeFigureOut">
              <a:rPr lang="en-AU" smtClean="0"/>
              <a:t>7/04/2022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50E65-80A3-4B1A-8477-C14DD4961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3B889-BE83-484E-A6B2-282D3B53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6A7-AB66-46B5-8BC9-68F3F6A588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705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F1B60E-9FC8-49B9-8805-B9A3A0005E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E596E9-AA45-4A5A-A5E6-29B78FB7C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FF678-66B2-42B6-9F5F-1EA7CF32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BD34-4264-467E-9383-302A1FAB548F}" type="datetimeFigureOut">
              <a:rPr lang="en-AU" smtClean="0"/>
              <a:t>7/04/2022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E08B9-5571-4103-B129-A28078DAE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E9B53-3A1D-462F-BC4F-BD7A80462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6A7-AB66-46B5-8BC9-68F3F6A588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0083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68A55CEB-C5A3-4520-9B3B-746656485E39}"/>
              </a:ext>
            </a:extLst>
          </p:cNvPr>
          <p:cNvSpPr/>
          <p:nvPr userDrawn="1"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39469"/>
            <a:ext cx="10972800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891263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40C8D-6046-4E85-9955-15CF5A3CB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77CF9-4299-4E04-BAA4-2F9F0D12E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04214-67F1-43C7-BA6E-60E1F753B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BD34-4264-467E-9383-302A1FAB548F}" type="datetimeFigureOut">
              <a:rPr lang="en-AU" smtClean="0"/>
              <a:t>7/04/2022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22CCA-3139-4CA1-A668-E3D5F2F77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2A2A0-C254-4C58-96CB-0BD0F88EA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6A7-AB66-46B5-8BC9-68F3F6A588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793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74304-89D7-4E6E-933E-577E8AE09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4D12B-22F9-4BE8-9D34-F5F1444C3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B22C8-3D34-4433-A0B8-4B38656FC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BD34-4264-467E-9383-302A1FAB548F}" type="datetimeFigureOut">
              <a:rPr lang="en-AU" smtClean="0"/>
              <a:t>7/04/2022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AB90A-600F-439F-AD98-90F52A748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A3184-CD40-4380-9B87-029DF3836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6A7-AB66-46B5-8BC9-68F3F6A588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9436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D13CC-AC51-4CC1-9BB9-65F2AFF5E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88DCB-D5E3-4F88-A1D9-58BBA1293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18275A-F5DB-45D4-9A07-5FD538C1C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BFEFD-EABC-4E55-951C-A27A530DE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BD34-4264-467E-9383-302A1FAB548F}" type="datetimeFigureOut">
              <a:rPr lang="en-AU" smtClean="0"/>
              <a:t>7/04/2022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1D2DFA-A126-4777-AE1A-6643A37BE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4DE7C-4B9D-472A-902E-F1CF0206D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6A7-AB66-46B5-8BC9-68F3F6A588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813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5E913-5473-4060-BC88-5833CA3A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63D1F-8479-4FD5-8039-952A77C05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528A4F-E0D6-4F42-BAA0-53C846EB4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B09F9D-AD7D-4B5A-B264-3C44FA1E70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7EABB-0BDE-4D00-9540-BA5338EFB0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4EED08-D09C-4A0D-AD8A-46E9EC66A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BD34-4264-467E-9383-302A1FAB548F}" type="datetimeFigureOut">
              <a:rPr lang="en-AU" smtClean="0"/>
              <a:t>7/04/2022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42C02F-2C49-463E-A598-8BEF4084D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D4C697-5407-4600-9144-2D6240D5A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6A7-AB66-46B5-8BC9-68F3F6A588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89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F7FD1-DCE6-40A8-9DF2-713D7ED3B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960485-F7AC-4110-9B95-DDF43B47C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BD34-4264-467E-9383-302A1FAB548F}" type="datetimeFigureOut">
              <a:rPr lang="en-AU" smtClean="0"/>
              <a:t>7/04/2022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510707-6156-433A-8261-3B2546BEB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BB800-EF83-4BE7-9A79-0AFD9ACC5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6A7-AB66-46B5-8BC9-68F3F6A588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2313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D531A0-8968-411B-BE3F-DE98BC01D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BD34-4264-467E-9383-302A1FAB548F}" type="datetimeFigureOut">
              <a:rPr lang="en-AU" smtClean="0"/>
              <a:t>7/04/2022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E2C7E3-D75F-4706-AC67-3E7C739AD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327277-464C-4E2B-B990-EDC161FB8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6A7-AB66-46B5-8BC9-68F3F6A588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0186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D59DE-D538-4628-821B-41DDA887D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05023-F14B-486F-89AD-91EE0AC95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9A844-2193-4F3B-83B9-F46EAC02C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1684A-1454-40FF-944D-36EEECCCE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BD34-4264-467E-9383-302A1FAB548F}" type="datetimeFigureOut">
              <a:rPr lang="en-AU" smtClean="0"/>
              <a:t>7/04/2022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DC5015-397B-42B1-9E39-F54E25DE0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57D0E8-86B9-4671-BBB6-F82C97C66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6A7-AB66-46B5-8BC9-68F3F6A588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1305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D26C3-3840-438D-AA5E-AFB2C07E2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278AF1-D2D6-499F-8789-0644797493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31DCE9-689A-4674-ABD8-BEC95E9EC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3F2583-2425-4D89-AFE1-F6B71120E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5BD34-4264-467E-9383-302A1FAB548F}" type="datetimeFigureOut">
              <a:rPr lang="en-AU" smtClean="0"/>
              <a:t>7/04/2022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EA6E2-E3D7-4631-92C6-55D6991AC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977301-C0E6-46E2-B012-3A13253B1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6A7-AB66-46B5-8BC9-68F3F6A588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5979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EFAA4A-C713-4C53-919B-9C908D4FD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3B6780-8F32-4C16-B508-0BFCBF28D9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8BF7D-39D8-4916-B7FD-BDCE537AF0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5BD34-4264-467E-9383-302A1FAB548F}" type="datetimeFigureOut">
              <a:rPr lang="en-AU" smtClean="0"/>
              <a:t>7/04/2022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4D0073-AF3F-40F5-9F33-8C223CA1B7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2011D-DE30-40E4-9AE4-3CC8E997E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666A7-AB66-46B5-8BC9-68F3F6A5884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431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s://creativecommons.org/licenses/by-sa/3.0/" TargetMode="Externa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Round Diagonal Corner Rectangle 148"/>
          <p:cNvSpPr/>
          <p:nvPr/>
        </p:nvSpPr>
        <p:spPr>
          <a:xfrm>
            <a:off x="6045290" y="4826253"/>
            <a:ext cx="5221645" cy="1473539"/>
          </a:xfrm>
          <a:prstGeom prst="round2DiagRect">
            <a:avLst/>
          </a:prstGeom>
          <a:solidFill>
            <a:srgbClr val="0E6848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50" name="TextBox 149"/>
          <p:cNvSpPr txBox="1"/>
          <p:nvPr/>
        </p:nvSpPr>
        <p:spPr>
          <a:xfrm>
            <a:off x="889573" y="4934073"/>
            <a:ext cx="3038314" cy="31835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t" anchorCtr="0">
            <a:spAutoFit/>
          </a:bodyPr>
          <a:lstStyle/>
          <a:p>
            <a:pPr defTabSz="410722" latinLnBrk="1" hangingPunct="0"/>
            <a:r>
              <a:rPr lang="en-AU" sz="1600" b="1" dirty="0">
                <a:solidFill>
                  <a:srgbClr val="000000"/>
                </a:solidFill>
                <a:sym typeface="Helvetica Neue Light"/>
              </a:rPr>
              <a:t>Cost Structures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6164352" y="4934073"/>
            <a:ext cx="2694574" cy="56457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t" anchorCtr="0">
            <a:spAutoFit/>
          </a:bodyPr>
          <a:lstStyle/>
          <a:p>
            <a:pPr defTabSz="410722" latinLnBrk="1" hangingPunct="0"/>
            <a:r>
              <a:rPr lang="en-AU" sz="1600" b="1" dirty="0">
                <a:solidFill>
                  <a:srgbClr val="000000"/>
                </a:solidFill>
                <a:sym typeface="Helvetica Neue Light"/>
              </a:rPr>
              <a:t>Revenue/Funding</a:t>
            </a:r>
          </a:p>
          <a:p>
            <a:pPr defTabSz="410722" latinLnBrk="1" hangingPunct="0"/>
            <a:endParaRPr lang="en-AU" sz="1600" b="1" dirty="0">
              <a:solidFill>
                <a:srgbClr val="000000"/>
              </a:solidFill>
              <a:sym typeface="Helvetica Neue Light"/>
            </a:endParaRPr>
          </a:p>
        </p:txBody>
      </p:sp>
      <p:sp>
        <p:nvSpPr>
          <p:cNvPr id="134" name="Round Diagonal Corner Rectangle 133"/>
          <p:cNvSpPr/>
          <p:nvPr/>
        </p:nvSpPr>
        <p:spPr>
          <a:xfrm>
            <a:off x="775155" y="741493"/>
            <a:ext cx="2065018" cy="4071300"/>
          </a:xfrm>
          <a:prstGeom prst="round2DiagRect">
            <a:avLst/>
          </a:prstGeom>
          <a:solidFill>
            <a:srgbClr val="22ACE3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35" name="Round Diagonal Corner Rectangle 134"/>
          <p:cNvSpPr/>
          <p:nvPr/>
        </p:nvSpPr>
        <p:spPr>
          <a:xfrm>
            <a:off x="2870615" y="714667"/>
            <a:ext cx="2065018" cy="4071300"/>
          </a:xfrm>
          <a:prstGeom prst="round2DiagRect">
            <a:avLst/>
          </a:prstGeom>
          <a:solidFill>
            <a:srgbClr val="00978E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36" name="Round Diagonal Corner Rectangle 135"/>
          <p:cNvSpPr/>
          <p:nvPr/>
        </p:nvSpPr>
        <p:spPr>
          <a:xfrm>
            <a:off x="4984957" y="707937"/>
            <a:ext cx="2065018" cy="4071300"/>
          </a:xfrm>
          <a:prstGeom prst="round2DiagRect">
            <a:avLst/>
          </a:prstGeom>
          <a:solidFill>
            <a:srgbClr val="ED6B3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37" name="Round Diagonal Corner Rectangle 136"/>
          <p:cNvSpPr/>
          <p:nvPr/>
        </p:nvSpPr>
        <p:spPr>
          <a:xfrm>
            <a:off x="7099300" y="681109"/>
            <a:ext cx="2065018" cy="4071300"/>
          </a:xfrm>
          <a:prstGeom prst="round2DiagRect">
            <a:avLst/>
          </a:prstGeom>
          <a:solidFill>
            <a:srgbClr val="AC3F8E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38" name="Round Diagonal Corner Rectangle 137"/>
          <p:cNvSpPr/>
          <p:nvPr/>
        </p:nvSpPr>
        <p:spPr>
          <a:xfrm>
            <a:off x="9205442" y="649953"/>
            <a:ext cx="2065018" cy="4071300"/>
          </a:xfrm>
          <a:prstGeom prst="round2DiagRect">
            <a:avLst/>
          </a:prstGeom>
          <a:solidFill>
            <a:srgbClr val="4E8CCA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40" name="Rectangle 139"/>
          <p:cNvSpPr/>
          <p:nvPr/>
        </p:nvSpPr>
        <p:spPr>
          <a:xfrm>
            <a:off x="889573" y="798202"/>
            <a:ext cx="1835431" cy="398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10722" latinLnBrk="1" hangingPunct="0"/>
            <a:r>
              <a:rPr lang="en-AU" sz="1600" b="1" dirty="0">
                <a:solidFill>
                  <a:srgbClr val="000000"/>
                </a:solidFill>
                <a:sym typeface="Helvetica Neue Light"/>
              </a:rPr>
              <a:t>Key Partners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2985033" y="780729"/>
            <a:ext cx="2128082" cy="398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10722" latinLnBrk="1" hangingPunct="0"/>
            <a:r>
              <a:rPr lang="en-AU" sz="1600" b="1" dirty="0">
                <a:solidFill>
                  <a:srgbClr val="000000"/>
                </a:solidFill>
                <a:sym typeface="Helvetica Neue Light"/>
              </a:rPr>
              <a:t>Key Activities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5099375" y="776347"/>
            <a:ext cx="1835431" cy="688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10722" latinLnBrk="1" hangingPunct="0"/>
            <a:r>
              <a:rPr lang="en-AU" sz="1600" b="1" dirty="0">
                <a:solidFill>
                  <a:srgbClr val="000000"/>
                </a:solidFill>
                <a:sym typeface="Helvetica Neue Light"/>
              </a:rPr>
              <a:t>Value</a:t>
            </a:r>
          </a:p>
          <a:p>
            <a:pPr defTabSz="410722" latinLnBrk="1" hangingPunct="0"/>
            <a:r>
              <a:rPr lang="en-AU" sz="1600" b="1" dirty="0">
                <a:solidFill>
                  <a:srgbClr val="000000"/>
                </a:solidFill>
                <a:sym typeface="Helvetica Neue Light"/>
              </a:rPr>
              <a:t>Proposition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7213718" y="758873"/>
            <a:ext cx="18354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10722" latinLnBrk="1" hangingPunct="0"/>
            <a:r>
              <a:rPr lang="en-AU" sz="1600" b="1" kern="100" spc="-100" dirty="0">
                <a:solidFill>
                  <a:srgbClr val="000000"/>
                </a:solidFill>
                <a:sym typeface="Helvetica Neue Light"/>
              </a:rPr>
              <a:t>Customer/Client</a:t>
            </a:r>
          </a:p>
          <a:p>
            <a:pPr defTabSz="410722" latinLnBrk="1" hangingPunct="0"/>
            <a:r>
              <a:rPr lang="en-AU" sz="1600" b="1" kern="100" spc="-100" dirty="0">
                <a:solidFill>
                  <a:srgbClr val="000000"/>
                </a:solidFill>
                <a:sym typeface="Helvetica Neue Light"/>
              </a:rPr>
              <a:t>Relationships</a:t>
            </a:r>
          </a:p>
        </p:txBody>
      </p:sp>
      <p:sp>
        <p:nvSpPr>
          <p:cNvPr id="144" name="Rectangle 143"/>
          <p:cNvSpPr/>
          <p:nvPr/>
        </p:nvSpPr>
        <p:spPr>
          <a:xfrm>
            <a:off x="9291534" y="738581"/>
            <a:ext cx="2016731" cy="300696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defTabSz="410722" latinLnBrk="1" hangingPunct="0"/>
            <a:r>
              <a:rPr lang="en-AU" sz="1600" b="1" dirty="0">
                <a:solidFill>
                  <a:srgbClr val="000000"/>
                </a:solidFill>
                <a:sym typeface="Helvetica Neue Light"/>
              </a:rPr>
              <a:t>Customer/Client</a:t>
            </a:r>
          </a:p>
          <a:p>
            <a:pPr defTabSz="410722" latinLnBrk="1" hangingPunct="0"/>
            <a:r>
              <a:rPr lang="en-AU" sz="1600" b="1" dirty="0">
                <a:solidFill>
                  <a:srgbClr val="000000"/>
                </a:solidFill>
                <a:sym typeface="Helvetica Neue Light"/>
              </a:rPr>
              <a:t>Segments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951" y="906031"/>
            <a:ext cx="381923" cy="320815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9663" y="878394"/>
            <a:ext cx="385425" cy="391642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2284" y="1094080"/>
            <a:ext cx="412533" cy="446911"/>
          </a:xfrm>
          <a:prstGeom prst="rect">
            <a:avLst/>
          </a:prstGeom>
        </p:spPr>
      </p:pic>
      <p:sp>
        <p:nvSpPr>
          <p:cNvPr id="148" name="Round Diagonal Corner Rectangle 147"/>
          <p:cNvSpPr/>
          <p:nvPr/>
        </p:nvSpPr>
        <p:spPr>
          <a:xfrm>
            <a:off x="774778" y="4855907"/>
            <a:ext cx="5221645" cy="1473539"/>
          </a:xfrm>
          <a:prstGeom prst="round2DiagRect">
            <a:avLst/>
          </a:prstGeom>
          <a:solidFill>
            <a:srgbClr val="7F8B92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153" name="Picture 1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968" y="929220"/>
            <a:ext cx="446337" cy="356349"/>
          </a:xfrm>
          <a:prstGeom prst="rect">
            <a:avLst/>
          </a:prstGeom>
        </p:spPr>
      </p:pic>
      <p:pic>
        <p:nvPicPr>
          <p:cNvPr id="154" name="Picture 15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5377" y="1107111"/>
            <a:ext cx="471927" cy="35511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949273" y="2533577"/>
            <a:ext cx="1875182" cy="421695"/>
            <a:chOff x="2949273" y="2745440"/>
            <a:chExt cx="1875182" cy="421695"/>
          </a:xfrm>
        </p:grpSpPr>
        <p:sp>
          <p:nvSpPr>
            <p:cNvPr id="102" name="TextBox 2"/>
            <p:cNvSpPr txBox="1"/>
            <p:nvPr/>
          </p:nvSpPr>
          <p:spPr>
            <a:xfrm>
              <a:off x="2949273" y="2747494"/>
              <a:ext cx="14975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10722" latinLnBrk="1" hangingPunct="0"/>
              <a:r>
                <a:rPr lang="en-AU" sz="1600" b="1" kern="100" spc="-100" dirty="0">
                  <a:solidFill>
                    <a:srgbClr val="000000"/>
                  </a:solidFill>
                  <a:sym typeface="Helvetica Neue Light"/>
                </a:rPr>
                <a:t>Key Resources</a:t>
              </a:r>
            </a:p>
          </p:txBody>
        </p:sp>
        <p:pic>
          <p:nvPicPr>
            <p:cNvPr id="155" name="Picture 154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02760" y="2745440"/>
              <a:ext cx="421695" cy="421695"/>
            </a:xfrm>
            <a:prstGeom prst="rect">
              <a:avLst/>
            </a:prstGeom>
          </p:spPr>
        </p:pic>
      </p:grpSp>
      <p:grpSp>
        <p:nvGrpSpPr>
          <p:cNvPr id="2" name="Group 1"/>
          <p:cNvGrpSpPr/>
          <p:nvPr/>
        </p:nvGrpSpPr>
        <p:grpSpPr>
          <a:xfrm>
            <a:off x="7268859" y="2533577"/>
            <a:ext cx="1701187" cy="584775"/>
            <a:chOff x="9274945" y="2824950"/>
            <a:chExt cx="1701187" cy="584775"/>
          </a:xfrm>
        </p:grpSpPr>
        <p:sp>
          <p:nvSpPr>
            <p:cNvPr id="103" name="TextBox 2"/>
            <p:cNvSpPr txBox="1"/>
            <p:nvPr/>
          </p:nvSpPr>
          <p:spPr>
            <a:xfrm>
              <a:off x="9274945" y="2824950"/>
              <a:ext cx="110639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10722" latinLnBrk="1" hangingPunct="0"/>
              <a:r>
                <a:rPr lang="en-AU" sz="1600" b="1" dirty="0">
                  <a:solidFill>
                    <a:srgbClr val="000000"/>
                  </a:solidFill>
                  <a:sym typeface="Helvetica Neue Light"/>
                </a:rPr>
                <a:t>Channels</a:t>
              </a:r>
            </a:p>
            <a:p>
              <a:pPr defTabSz="410722" latinLnBrk="1" hangingPunct="0"/>
              <a:r>
                <a:rPr lang="en-AU" sz="1600" b="1" dirty="0">
                  <a:solidFill>
                    <a:srgbClr val="000000"/>
                  </a:solidFill>
                  <a:sym typeface="Helvetica Neue Light"/>
                </a:rPr>
                <a:t>/Delivery</a:t>
              </a:r>
            </a:p>
          </p:txBody>
        </p:sp>
        <p:pic>
          <p:nvPicPr>
            <p:cNvPr id="157" name="Picture 156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38698" y="2937785"/>
              <a:ext cx="437434" cy="437434"/>
            </a:xfrm>
            <a:prstGeom prst="rect">
              <a:avLst/>
            </a:prstGeom>
          </p:spPr>
        </p:pic>
      </p:grpSp>
      <p:pic>
        <p:nvPicPr>
          <p:cNvPr id="158" name="Picture 15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912" y="4989417"/>
            <a:ext cx="531180" cy="533784"/>
          </a:xfrm>
          <a:prstGeom prst="rect">
            <a:avLst/>
          </a:prstGeom>
        </p:spPr>
      </p:pic>
      <p:pic>
        <p:nvPicPr>
          <p:cNvPr id="159" name="Picture 15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133" y="5029765"/>
            <a:ext cx="425524" cy="425524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420042" y="6415296"/>
            <a:ext cx="9351917" cy="43088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sz="1100" dirty="0">
                <a:solidFill>
                  <a:srgbClr val="7F7F7F"/>
                </a:solidFill>
              </a:rPr>
              <a:t>Adapted from </a:t>
            </a:r>
            <a:r>
              <a:rPr lang="en-AU" sz="1100" dirty="0" err="1">
                <a:solidFill>
                  <a:srgbClr val="7F7F7F"/>
                </a:solidFill>
              </a:rPr>
              <a:t>Tuulaniemi</a:t>
            </a:r>
            <a:r>
              <a:rPr lang="en-AU" sz="1100" dirty="0">
                <a:solidFill>
                  <a:srgbClr val="7F7F7F"/>
                </a:solidFill>
              </a:rPr>
              <a:t>, J. (2010-2012). Service Design Toolkit | Process and templates, JAMK University of Applied Sciences, Creative Commons. </a:t>
            </a:r>
            <a:r>
              <a:rPr lang="en-AU" sz="1100" dirty="0">
                <a:hlinkClick r:id="rId13"/>
              </a:rPr>
              <a:t>https://creativecommons.org/licenses/by-sa/3.0/</a:t>
            </a:r>
            <a:endParaRPr lang="en-US" sz="1100" dirty="0">
              <a:solidFill>
                <a:srgbClr val="7F7F7F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5805610"/>
      </p:ext>
    </p:extLst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Peloso</dc:creator>
  <cp:lastModifiedBy>Tony Peloso</cp:lastModifiedBy>
  <cp:revision>1</cp:revision>
  <dcterms:created xsi:type="dcterms:W3CDTF">2021-08-17T06:48:44Z</dcterms:created>
  <dcterms:modified xsi:type="dcterms:W3CDTF">2022-04-07T07:01:26Z</dcterms:modified>
</cp:coreProperties>
</file>