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notesMasterIdLst>
    <p:notesMasterId r:id="rId13"/>
  </p:notesMasterIdLst>
  <p:sldIdLst>
    <p:sldId id="306" r:id="rId4"/>
    <p:sldId id="858" r:id="rId5"/>
    <p:sldId id="859" r:id="rId6"/>
    <p:sldId id="860" r:id="rId7"/>
    <p:sldId id="861" r:id="rId8"/>
    <p:sldId id="862" r:id="rId9"/>
    <p:sldId id="863" r:id="rId10"/>
    <p:sldId id="258" r:id="rId11"/>
    <p:sldId id="8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872A5-4E65-41AB-8E69-8B7DD4371338}" type="datetimeFigureOut">
              <a:rPr lang="en-AU" smtClean="0"/>
              <a:t>19/05/2022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2DCA6-DD53-470E-8A35-FD111C89C0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57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F0BCAF-516A-4836-9879-07E361C8BDC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520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70C92D-C5D9-4E7B-B1E3-152DC7C13372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6272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800" dirty="0"/>
              <a:t>Rock, D. (2008). SCARF: a brain-based model for collaborating with and influencing others. </a:t>
            </a:r>
            <a:r>
              <a:rPr lang="en-AU" sz="800" i="1" dirty="0" err="1"/>
              <a:t>NeuroLeadership</a:t>
            </a:r>
            <a:r>
              <a:rPr lang="en-AU" sz="800" i="1" dirty="0"/>
              <a:t> Journal</a:t>
            </a:r>
            <a:r>
              <a:rPr lang="en-AU" sz="800" dirty="0"/>
              <a:t>, (1), 1-9.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077B9-7EF7-4425-AE16-F8F8320F80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920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800" dirty="0"/>
              <a:t>Rock, D. (2008). SCARF: a brain-based model for collaborating with and influencing others. </a:t>
            </a:r>
            <a:r>
              <a:rPr lang="en-AU" sz="800" i="1" dirty="0" err="1"/>
              <a:t>NeuroLeadership</a:t>
            </a:r>
            <a:r>
              <a:rPr lang="en-AU" sz="800" i="1" dirty="0"/>
              <a:t> Journal</a:t>
            </a:r>
            <a:r>
              <a:rPr lang="en-AU" sz="800" dirty="0"/>
              <a:t>, (1), 1-9.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077B9-7EF7-4425-AE16-F8F8320F80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920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2AD3D-F900-49FA-98D3-F8EC03770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2BD53E-0104-4A93-9F04-55FD1B81F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801F4-2935-4377-91C9-BD83AE651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8B8A-C8FD-460E-85E1-607673551D64}" type="datetimeFigureOut">
              <a:rPr lang="en-AU" smtClean="0"/>
              <a:t>19/05/2022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F1263-D468-43D2-826B-C324BB6F0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1E6B5-5771-4615-8270-29ADB20C8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3866-E24E-48DB-A03D-069D38BD12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794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26C6D-54E4-4DF2-B522-094CAA61B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C790F8-02CE-4FA1-A7AF-4B100F676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B7AAA-DC58-4E9F-A8D0-520222F3C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8B8A-C8FD-460E-85E1-607673551D64}" type="datetimeFigureOut">
              <a:rPr lang="en-AU" smtClean="0"/>
              <a:t>19/05/2022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AD5F9-B49E-4B54-B931-13EA0C81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06DF1-0028-4181-8A8B-7064C58BE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3866-E24E-48DB-A03D-069D38BD12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852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F50485-9194-4E76-A266-CB39A1554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2FA6A-4EEF-4DB4-90AE-1F8635B23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4D14A-74E0-4CFE-A786-87DAD7503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8B8A-C8FD-460E-85E1-607673551D64}" type="datetimeFigureOut">
              <a:rPr lang="en-AU" smtClean="0"/>
              <a:t>19/05/2022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196B1-BABC-43CF-8D18-146523CA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B9C6E-A85B-4413-A356-48C329ACA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3866-E24E-48DB-A03D-069D38BD12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2795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C948A5-45BD-904C-8D58-1F2B7A8C33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B7B9974-7A99-4C45-9D0C-60E211316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0732" y="3113315"/>
            <a:ext cx="9144000" cy="8261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lang="en-AU" sz="52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AU" b="1">
                <a:effectLst/>
                <a:latin typeface="Arial" panose="020B0604020202020204" pitchFamily="34" charset="0"/>
              </a:rPr>
              <a:t>Title of Presentation</a:t>
            </a:r>
            <a:endParaRPr lang="en-AU">
              <a:effectLst/>
              <a:latin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FC6FA98-8566-5749-A76E-40495C4B92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0732" y="3939437"/>
            <a:ext cx="7424354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AU" sz="2000" b="1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AU" b="1">
                <a:effectLst/>
                <a:latin typeface="Arial" panose="020B0604020202020204" pitchFamily="34" charset="0"/>
              </a:rPr>
              <a:t>And a sub-head, if it needs it.</a:t>
            </a:r>
            <a:endParaRPr lang="en-AU"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ABC372-806F-FE46-9921-1795B371EF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715" y="1445364"/>
            <a:ext cx="2064893" cy="111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7350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ACD15-FA6D-4A54-AFB3-5A3EB0CDD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437" y="1650935"/>
            <a:ext cx="11441853" cy="36464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359BDF6-A632-7843-8FE5-90C638EB4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37" y="141552"/>
            <a:ext cx="11441853" cy="1020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060229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67CB97-825C-F043-9E1E-10A11FE80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8EADC20-263D-1144-8B83-C240DA84FC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019727"/>
            <a:ext cx="10515600" cy="82299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lang="en-AU" sz="42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AU" b="1">
                <a:effectLst/>
                <a:latin typeface="Arial" panose="020B0604020202020204" pitchFamily="34" charset="0"/>
              </a:rPr>
              <a:t>New section header page</a:t>
            </a:r>
            <a:endParaRPr lang="en-AU"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4D2636F-DC25-9F47-97DF-0724B4B666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82147"/>
            <a:ext cx="10515600" cy="7698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AU" sz="1800" b="1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b="1">
                <a:effectLst/>
                <a:latin typeface="Arial" panose="020B0604020202020204" pitchFamily="34" charset="0"/>
              </a:rPr>
              <a:t>And a sub-head, if it needs it.</a:t>
            </a:r>
            <a:endParaRPr lang="en-AU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7886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27041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8607EF-5AD0-4B87-85DF-329D3D5FF2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5619372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27FE-5A1C-4295-BB1B-E62CE2E5201B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CC23-537E-4877-81BA-B0E35E6CD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72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27FE-5A1C-4295-BB1B-E62CE2E5201B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CC23-537E-4877-81BA-B0E35E6CD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76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27FE-5A1C-4295-BB1B-E62CE2E5201B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CC23-537E-4877-81BA-B0E35E6CD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2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37C55-E47E-44C7-9951-E11B8F61F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2321F-F437-4A43-999E-1AFCCC6FE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5F238-0928-4C8D-A663-F0DAC7909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8B8A-C8FD-460E-85E1-607673551D64}" type="datetimeFigureOut">
              <a:rPr lang="en-AU" smtClean="0"/>
              <a:t>19/05/2022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C9E27-2167-496A-9E96-009383DB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08606-8BC2-4D6D-A62A-F8B6CF871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3866-E24E-48DB-A03D-069D38BD12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834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27FE-5A1C-4295-BB1B-E62CE2E5201B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CC23-537E-4877-81BA-B0E35E6CD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0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27FE-5A1C-4295-BB1B-E62CE2E5201B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CC23-537E-4877-81BA-B0E35E6CD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40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27FE-5A1C-4295-BB1B-E62CE2E5201B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CC23-537E-4877-81BA-B0E35E6CD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55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27FE-5A1C-4295-BB1B-E62CE2E5201B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CC23-537E-4877-81BA-B0E35E6CD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15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27FE-5A1C-4295-BB1B-E62CE2E5201B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CC23-537E-4877-81BA-B0E35E6CD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90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27FE-5A1C-4295-BB1B-E62CE2E5201B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CC23-537E-4877-81BA-B0E35E6CD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27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27FE-5A1C-4295-BB1B-E62CE2E5201B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CC23-537E-4877-81BA-B0E35E6CD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78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27FE-5A1C-4295-BB1B-E62CE2E5201B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CC23-537E-4877-81BA-B0E35E6CD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8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D2D9A-1288-4F9E-B230-DD09E8AC4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F6D93-FB1D-4237-A85E-C918240F9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A3179-A346-4AF1-985E-68885C7E9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8B8A-C8FD-460E-85E1-607673551D64}" type="datetimeFigureOut">
              <a:rPr lang="en-AU" smtClean="0"/>
              <a:t>19/05/2022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78A75-5C9D-4255-A00B-5E23BDF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C4863-2146-4013-B308-891446B4F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3866-E24E-48DB-A03D-069D38BD12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666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05F8B-9843-4DE6-B98E-C6A4F1F37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A370E-15CF-4638-9A81-5857A11CA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63261-DA06-4DE2-BC54-679AC9166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4B5FD-DDCF-4707-81C0-0EA9320A8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8B8A-C8FD-460E-85E1-607673551D64}" type="datetimeFigureOut">
              <a:rPr lang="en-AU" smtClean="0"/>
              <a:t>19/05/2022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C7E3C-F387-443D-8668-432DC4FFC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5DAB5-141A-4BDF-BF80-48790DF6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3866-E24E-48DB-A03D-069D38BD12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634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75AC1-391A-44D0-847D-EECB00B5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C41F0-78C5-4F86-BFA7-9FD02E523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EC63C-84D1-46D7-B714-F0C7BE41B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18B6B8-D3DA-4D76-BF9C-F9FC2A0EF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D1F47-4EC0-4882-B72B-8C54DAAFF0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A05361-76EF-40C1-B4CF-365BF4D45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8B8A-C8FD-460E-85E1-607673551D64}" type="datetimeFigureOut">
              <a:rPr lang="en-AU" smtClean="0"/>
              <a:t>19/05/2022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EB7689-5744-4545-87C1-CEC64EE1E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33516F-265F-41BC-B495-7DD8D1E80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3866-E24E-48DB-A03D-069D38BD12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83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AB398-B30E-4B8C-B549-01757C74D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BBA36-E105-43A3-BBDB-628BDBAD4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8B8A-C8FD-460E-85E1-607673551D64}" type="datetimeFigureOut">
              <a:rPr lang="en-AU" smtClean="0"/>
              <a:t>19/05/2022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4F101-69DE-4310-AE54-81C1A5D45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14D4CC-7F92-4322-8B9C-F7BA80B99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3866-E24E-48DB-A03D-069D38BD12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644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89693B-91F2-4097-957F-FAB08859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8B8A-C8FD-460E-85E1-607673551D64}" type="datetimeFigureOut">
              <a:rPr lang="en-AU" smtClean="0"/>
              <a:t>19/05/2022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A6F590-214D-491A-AF68-4596D6FCE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6B99E-884D-4E12-ABAE-D0E8604A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3866-E24E-48DB-A03D-069D38BD12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70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DC969-E4A2-4E7F-A707-533CC31B8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C6ED7-5310-4ECE-972C-82D274FAD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F70B86-A2C2-4EB3-BEDE-60AD583A5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9852DC-E4E5-4C74-BBBB-8B6890F55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8B8A-C8FD-460E-85E1-607673551D64}" type="datetimeFigureOut">
              <a:rPr lang="en-AU" smtClean="0"/>
              <a:t>19/05/2022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CF1CB-2600-4C57-A314-C2BC9D838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1594C-4D72-48F2-B920-97CE781D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3866-E24E-48DB-A03D-069D38BD12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889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CABD7-04E8-4590-81FD-1022BA175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DB0B05-B6FA-4962-BA8D-C49BC5C7F1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0A8A34-30DD-4DB4-9A8D-B07C7A0E2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4EB2C-D933-4717-A401-83205B53D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8B8A-C8FD-460E-85E1-607673551D64}" type="datetimeFigureOut">
              <a:rPr lang="en-AU" smtClean="0"/>
              <a:t>19/05/2022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EBAED6-C061-4205-BA64-A8DCF9CD5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44FB3C-5AE9-4B30-BCFD-364DB3617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3866-E24E-48DB-A03D-069D38BD12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803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C56D3C-D33F-4100-8276-B389EA4AE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918BE-9E22-4CC6-A106-FA97EFCA8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5CE66-ECDF-4F42-82C7-C2A78DF797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98B8A-C8FD-460E-85E1-607673551D64}" type="datetimeFigureOut">
              <a:rPr lang="en-AU" smtClean="0"/>
              <a:t>19/05/2022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F8C7B-8701-4387-AC7D-C477DE36B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C4D2E-FF1C-400B-9300-F9597F598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A3866-E24E-48DB-A03D-069D38BD12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422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EDC8F7-87A5-F44D-86F3-C27C737FDC6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86500"/>
            <a:ext cx="12192000" cy="571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E43537-3EB3-2947-BE91-67A77E21083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162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37CBB9-390B-AE44-ADA7-BF2C736870B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9856" y="305065"/>
            <a:ext cx="1077896" cy="58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9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477F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77F"/>
        </a:buClr>
        <a:buSzPct val="80000"/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77F"/>
        </a:buClr>
        <a:buSzPct val="80000"/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77F"/>
        </a:buClr>
        <a:buSzPct val="80000"/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77F"/>
        </a:buClr>
        <a:buSzPct val="80000"/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927FE-5A1C-4295-BB1B-E62CE2E5201B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FCC23-537E-4877-81BA-B0E35E6CD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0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50652-DFB0-4A9B-8706-80E14567B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208" y="2934393"/>
            <a:ext cx="11436157" cy="1122378"/>
          </a:xfrm>
        </p:spPr>
        <p:txBody>
          <a:bodyPr>
            <a:normAutofit fontScale="90000"/>
          </a:bodyPr>
          <a:lstStyle/>
          <a:p>
            <a:r>
              <a:rPr lang="en-AU" sz="4900" dirty="0"/>
              <a:t>The SCARF Model</a:t>
            </a:r>
            <a:br>
              <a:rPr lang="en-AU" sz="3600" dirty="0"/>
            </a:br>
            <a:br>
              <a:rPr lang="en-AU" sz="3600" dirty="0"/>
            </a:br>
            <a:endParaRPr lang="en-A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867877" y="6446902"/>
            <a:ext cx="321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June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E175C9-2758-4C92-AD53-F740D73DB8B6}"/>
              </a:ext>
            </a:extLst>
          </p:cNvPr>
          <p:cNvSpPr txBox="1"/>
          <p:nvPr/>
        </p:nvSpPr>
        <p:spPr>
          <a:xfrm>
            <a:off x="668508" y="3923458"/>
            <a:ext cx="111414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Learn design strategies and develop the skills and capabilities to help build internal capacity that enables innovation and brings new services to life.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QUTeX Service Excellence | Customer Centric Blueprinting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345031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186431" y="0"/>
            <a:ext cx="11771790" cy="1066800"/>
          </a:xfrm>
        </p:spPr>
        <p:txBody>
          <a:bodyPr>
            <a:normAutofit fontScale="90000"/>
          </a:bodyPr>
          <a:lstStyle/>
          <a:p>
            <a:r>
              <a:rPr lang="en-AU" dirty="0"/>
              <a:t>5 Domains of Human Social Experience and Response:</a:t>
            </a:r>
          </a:p>
        </p:txBody>
      </p:sp>
      <p:pic>
        <p:nvPicPr>
          <p:cNvPr id="3076" name="Picture 4" descr="SCARF_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842" y="1989138"/>
            <a:ext cx="5976838" cy="378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855914" y="1773238"/>
            <a:ext cx="6048375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680" y="1124745"/>
            <a:ext cx="32670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71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0F04B1C-EBB8-4251-A719-A2E3A9D5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Status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FE2A16-907D-4E05-9D8A-D70F7A34B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598005"/>
            <a:ext cx="5647818" cy="4713387"/>
          </a:xfrm>
        </p:spPr>
        <p:txBody>
          <a:bodyPr/>
          <a:lstStyle/>
          <a:p>
            <a:r>
              <a:rPr lang="en-AU" dirty="0"/>
              <a:t>When people realise that they might compare unfavourably to someone else, the threat response kicks in – releasing cortisol (similar to levels in extreme sleep deprivation and high levels of chronic anxiety).</a:t>
            </a:r>
          </a:p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40DE5-3AC0-447A-8565-E1C836B306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F3DF70-BF67-45E1-81C9-011A9B3827E7}" type="slidenum">
              <a:rPr lang="en-AU" smtClean="0"/>
              <a:pPr>
                <a:defRPr/>
              </a:pPr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207" y="290558"/>
            <a:ext cx="1656184" cy="123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9A2B2E-8F8C-42BC-98F0-10618BC4B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448" y="1771650"/>
            <a:ext cx="43243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0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37C5C-FD7C-4BCE-B454-F0E4EDF01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Certainty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F69F5-108E-499C-8C1A-5021E73FB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382470"/>
            <a:ext cx="8238017" cy="4408732"/>
          </a:xfrm>
        </p:spPr>
        <p:txBody>
          <a:bodyPr>
            <a:normAutofit/>
          </a:bodyPr>
          <a:lstStyle/>
          <a:p>
            <a:r>
              <a:rPr lang="en-AU" dirty="0"/>
              <a:t>Uncertainty registers in the brain (anterior cingulate cortex) as an error, gap or tension: something that must be corrected before they can move on.  This can be profoundly debilitating because it requires extra neural energy – which diminishes memory, undermines performance and disengages people from the present.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Mild uncertainly attracts interest and attention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BA36D-C38F-472D-8E34-14BAB9206A7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F3DF70-BF67-45E1-81C9-011A9B3827E7}" type="slidenum">
              <a:rPr lang="en-AU" smtClean="0"/>
              <a:pPr>
                <a:defRPr/>
              </a:pPr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7" y="116632"/>
            <a:ext cx="16525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F29660-3A38-464C-ACFD-0F8247072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297" y="3846099"/>
            <a:ext cx="318135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41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DF255-9439-4966-A0F4-409737312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Autonomy/Control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2FF25-7C4E-4AA9-9CC4-B54FC5B0A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Reduced autonomy generates a threat response (and perception of uncertainty is also aroused). By contrast, the perception of greater autonomy increases certainty and reduces stress.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22849-CE16-40D6-B5E9-83320F48CE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F3DF70-BF67-45E1-81C9-011A9B3827E7}" type="slidenum">
              <a:rPr lang="en-AU" smtClean="0"/>
              <a:pPr>
                <a:defRPr/>
              </a:pPr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65E5A1-B210-4046-85E1-DF49C09F3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3584825"/>
            <a:ext cx="1449677" cy="22063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1B380B-63EB-4FC5-8A0E-267E35540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638" y="3946388"/>
            <a:ext cx="1119724" cy="164629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315" y="3533031"/>
            <a:ext cx="2891036" cy="216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5" y="116632"/>
            <a:ext cx="16525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0F9CC2-4AA2-4E70-A1FE-751E02A2CB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0" y="3670382"/>
            <a:ext cx="2840366" cy="189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03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991D9F-A3F4-4198-BED7-3A1BCDD283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2" b="16261"/>
          <a:stretch/>
        </p:blipFill>
        <p:spPr>
          <a:xfrm>
            <a:off x="6083786" y="-168318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7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EC045A-7570-492D-8A0C-40AE9896F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AU" sz="4000">
                <a:solidFill>
                  <a:srgbClr val="000000"/>
                </a:solidFill>
              </a:rPr>
              <a:t>Relating to relatedness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65461-AE47-43A1-BAC7-C6F88275A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1400">
                <a:solidFill>
                  <a:srgbClr val="000000"/>
                </a:solidFill>
              </a:rPr>
              <a:t>In the brain, the ability to feel trust and empathy about others is shaped by whether they are perceived to be part of the same team/tribe.</a:t>
            </a:r>
          </a:p>
          <a:p>
            <a:pPr>
              <a:lnSpc>
                <a:spcPct val="90000"/>
              </a:lnSpc>
            </a:pPr>
            <a:r>
              <a:rPr lang="en-AU" sz="1400">
                <a:solidFill>
                  <a:srgbClr val="000000"/>
                </a:solidFill>
              </a:rPr>
              <a:t>The brain quickly makes friend or foe decisions.</a:t>
            </a:r>
          </a:p>
          <a:p>
            <a:pPr>
              <a:lnSpc>
                <a:spcPct val="90000"/>
              </a:lnSpc>
            </a:pPr>
            <a:r>
              <a:rPr lang="en-AU" sz="1400">
                <a:solidFill>
                  <a:srgbClr val="000000"/>
                </a:solidFill>
              </a:rPr>
              <a:t>Strong social connections secretes oxytocin (found in affection, maternal behaviour, generosity, authenticity, trust) disarms the threat response, opens neural connections – makes friends</a:t>
            </a:r>
          </a:p>
          <a:p>
            <a:pPr>
              <a:lnSpc>
                <a:spcPct val="90000"/>
              </a:lnSpc>
            </a:pPr>
            <a:r>
              <a:rPr lang="en-AU" sz="1400">
                <a:solidFill>
                  <a:srgbClr val="000000"/>
                </a:solidFill>
              </a:rPr>
              <a:t>Loneliness and isolation are profoundly stressful (perceived by the brain as physical hurt).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0F498-AB35-4E23-8F40-171FF6C3161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25930" y="6223702"/>
            <a:ext cx="570728" cy="314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E4F3DF70-BF67-45E1-81C9-011A9B3827E7}" type="slidenum">
              <a:rPr lang="en-AU" sz="1100">
                <a:solidFill>
                  <a:srgbClr val="898989"/>
                </a:solidFill>
              </a:rPr>
              <a:pPr>
                <a:spcAft>
                  <a:spcPts val="600"/>
                </a:spcAft>
                <a:defRPr/>
              </a:pPr>
              <a:t>6</a:t>
            </a:fld>
            <a:endParaRPr lang="en-US" sz="11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18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2AC76-1B21-4146-AF63-D355A4186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5145024" cy="1454051"/>
          </a:xfrm>
        </p:spPr>
        <p:txBody>
          <a:bodyPr>
            <a:normAutofit/>
          </a:bodyPr>
          <a:lstStyle/>
          <a:p>
            <a:r>
              <a:rPr lang="en-AU" sz="4000">
                <a:solidFill>
                  <a:srgbClr val="000000"/>
                </a:solidFill>
              </a:rPr>
              <a:t>The importance of Fairness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7441" y="266436"/>
            <a:ext cx="1824739" cy="136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84972-92CF-4501-AE30-79078811A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5145024" cy="363928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1900" dirty="0">
                <a:solidFill>
                  <a:srgbClr val="000000"/>
                </a:solidFill>
              </a:rPr>
              <a:t>Unfairness generates a strong response in the limbic system, stirring hostility and undermining trust.</a:t>
            </a:r>
          </a:p>
          <a:p>
            <a:pPr>
              <a:lnSpc>
                <a:spcPct val="90000"/>
              </a:lnSpc>
            </a:pPr>
            <a:r>
              <a:rPr lang="en-AU" sz="1900" dirty="0">
                <a:solidFill>
                  <a:srgbClr val="000000"/>
                </a:solidFill>
              </a:rPr>
              <a:t>As with status, people perceive fairness in relative terms –feeling more satisfied with a fair exchange that offers a minimal reward than an unfair exchange in which the reward is substantial.</a:t>
            </a:r>
          </a:p>
          <a:p>
            <a:pPr>
              <a:lnSpc>
                <a:spcPct val="90000"/>
              </a:lnSpc>
            </a:pPr>
            <a:r>
              <a:rPr lang="en-AU" sz="1900" dirty="0">
                <a:solidFill>
                  <a:srgbClr val="000000"/>
                </a:solidFill>
              </a:rPr>
              <a:t>Fairness produces reward responses in the brain similar to those that occur from eating chocolate.</a:t>
            </a:r>
          </a:p>
          <a:p>
            <a:pPr marL="0" indent="0">
              <a:lnSpc>
                <a:spcPct val="90000"/>
              </a:lnSpc>
              <a:buNone/>
            </a:pPr>
            <a:endParaRPr lang="en-AU" sz="19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49E2B-1E4B-4000-9FDF-82BF6E8A69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97729" y="6223702"/>
            <a:ext cx="570728" cy="314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E4F3DF70-BF67-45E1-81C9-011A9B3827E7}" type="slidenum">
              <a:rPr lang="en-AU" sz="1100">
                <a:solidFill>
                  <a:srgbClr val="898989"/>
                </a:solidFill>
              </a:rPr>
              <a:pPr>
                <a:spcAft>
                  <a:spcPts val="600"/>
                </a:spcAft>
                <a:defRPr/>
              </a:pPr>
              <a:t>7</a:t>
            </a:fld>
            <a:endParaRPr lang="en-US" sz="1100">
              <a:solidFill>
                <a:srgbClr val="898989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6830" y="3989614"/>
            <a:ext cx="3079341" cy="254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DE51C2-0BC5-4B64-9467-DC9599B32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6821" y="1319672"/>
            <a:ext cx="1820627" cy="136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57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676" y="103974"/>
            <a:ext cx="10515600" cy="868092"/>
          </a:xfrm>
        </p:spPr>
        <p:txBody>
          <a:bodyPr/>
          <a:lstStyle/>
          <a:p>
            <a:r>
              <a:rPr lang="en-AU"/>
              <a:t>SCARF Losses and Gains</a:t>
            </a:r>
            <a:endParaRPr lang="en-A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54676" y="972066"/>
          <a:ext cx="10515600" cy="45238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0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0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3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5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90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5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Self: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Name: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Name: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Name: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56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600" b="1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STATUS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56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6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CERTAINTY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156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6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AUTONOMY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156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6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RELATEDNESS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156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6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FAIRNESS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309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600" b="1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OTHER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87394" y="5495875"/>
            <a:ext cx="1110460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Considering the area of change. For each element, place an up arrow or down arrow in the box to identify the potential gain or loss for each person / stakeholder.</a:t>
            </a:r>
            <a:endParaRPr kumimoji="0" lang="en-AU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↓	= potential loss</a:t>
            </a:r>
            <a:endParaRPr kumimoji="0" lang="en-AU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↑	= potential gain</a:t>
            </a:r>
            <a:endParaRPr kumimoji="0" lang="en-AU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↔	= neutral or unsure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What insights does this give you about how to support you and your team through the change?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David Rock – SCARF model to consider ‘gains and losses’ during times of change</a:t>
            </a:r>
            <a:endParaRPr kumimoji="0" lang="en-AU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0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555" y="89679"/>
            <a:ext cx="10515600" cy="651555"/>
          </a:xfrm>
        </p:spPr>
        <p:txBody>
          <a:bodyPr>
            <a:normAutofit fontScale="90000"/>
          </a:bodyPr>
          <a:lstStyle/>
          <a:p>
            <a:r>
              <a:rPr lang="en-AU" dirty="0"/>
              <a:t>SCARF Losses and Gains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47286" y="741234"/>
          <a:ext cx="10515600" cy="43648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0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0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3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5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5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5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Self: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Name: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Name: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Name: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821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600" b="1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STATUS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596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6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CERTAINTY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821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6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AUTONOMY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9821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6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RELATEDNESS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9821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6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FAIRNESS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0183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600" b="1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OTHER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AU" sz="105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61680" marR="616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41555" y="5285768"/>
            <a:ext cx="1110460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Considering the area of change. For each element, place an up arrow or down arrow in the box to identify the potential gain or loss for each person / stakeholder.</a:t>
            </a:r>
            <a:endParaRPr kumimoji="0" lang="en-AU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↓	= potential loss</a:t>
            </a:r>
            <a:endParaRPr kumimoji="0" lang="en-AU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↑	= potential gain</a:t>
            </a:r>
            <a:endParaRPr kumimoji="0" lang="en-AU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↔	= neutral or unsure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What insights does this give you about how to support you and your team through the change?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David Rock – SCARF model to consider ‘gains and losses’ during times of change </a:t>
            </a:r>
            <a:endParaRPr kumimoji="0" lang="en-AU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24FB40-4B4C-0BE7-0CDC-65184B3409AC}"/>
              </a:ext>
            </a:extLst>
          </p:cNvPr>
          <p:cNvSpPr txBox="1"/>
          <p:nvPr/>
        </p:nvSpPr>
        <p:spPr>
          <a:xfrm>
            <a:off x="1414230" y="6491322"/>
            <a:ext cx="100362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Adapted from: Rock, D. (2008) SCARF: A brain-based model for collaborating with an influencing others. 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Neuroleadership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Journal 1: 1-9</a:t>
            </a:r>
          </a:p>
        </p:txBody>
      </p:sp>
    </p:spTree>
    <p:extLst>
      <p:ext uri="{BB962C8B-B14F-4D97-AF65-F5344CB8AC3E}">
        <p14:creationId xmlns:p14="http://schemas.microsoft.com/office/powerpoint/2010/main" val="34681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323A3E"/>
      </a:dk2>
      <a:lt2>
        <a:srgbClr val="DFE3E5"/>
      </a:lt2>
      <a:accent1>
        <a:srgbClr val="1482AB"/>
      </a:accent1>
      <a:accent2>
        <a:srgbClr val="124163"/>
      </a:accent2>
      <a:accent3>
        <a:srgbClr val="00B0F0"/>
      </a:accent3>
      <a:accent4>
        <a:srgbClr val="1D9AA1"/>
      </a:accent4>
      <a:accent5>
        <a:srgbClr val="7EC492"/>
      </a:accent5>
      <a:accent6>
        <a:srgbClr val="A0C7C5"/>
      </a:accent6>
      <a:hlink>
        <a:srgbClr val="7F7F7F"/>
      </a:hlink>
      <a:folHlink>
        <a:srgbClr val="C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687</Words>
  <Application>Microsoft Office PowerPoint</Application>
  <PresentationFormat>Widescreen</PresentationFormat>
  <Paragraphs>131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1_Office Theme</vt:lpstr>
      <vt:lpstr>2_Office Theme</vt:lpstr>
      <vt:lpstr>The SCARF Model  </vt:lpstr>
      <vt:lpstr>5 Domains of Human Social Experience and Response:</vt:lpstr>
      <vt:lpstr>Status</vt:lpstr>
      <vt:lpstr>Certainty</vt:lpstr>
      <vt:lpstr>Autonomy/Control</vt:lpstr>
      <vt:lpstr>Relating to relatedness</vt:lpstr>
      <vt:lpstr>The importance of Fairness</vt:lpstr>
      <vt:lpstr>SCARF Losses and Gains</vt:lpstr>
      <vt:lpstr>SCARF Losses and Gains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SCARF</dc:title>
  <dc:creator>Tony Peloso</dc:creator>
  <cp:lastModifiedBy>Tony Peloso</cp:lastModifiedBy>
  <cp:revision>8</cp:revision>
  <dcterms:created xsi:type="dcterms:W3CDTF">2019-10-14T06:34:20Z</dcterms:created>
  <dcterms:modified xsi:type="dcterms:W3CDTF">2022-05-19T02:55:58Z</dcterms:modified>
</cp:coreProperties>
</file>