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63" r:id="rId5"/>
    <p:sldId id="82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7DF50-4765-414B-A24A-FFD0FAB5089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32FEBF-FEB2-4C94-9EC0-504341F58B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61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75242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AU" sz="1300" dirty="0"/>
              <a:t>Ambidexterity is thus critical to sustaining competitive advantage and to the organization’s enduring success.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1543">
              <a:defRPr/>
            </a:pPr>
            <a:fld id="{C070C92D-C5D9-4E7B-B1E3-152DC7C13372}" type="slidenum">
              <a:rPr lang="en-AU" sz="1300">
                <a:solidFill>
                  <a:prstClr val="black"/>
                </a:solidFill>
                <a:latin typeface="Calibri" panose="020F0502020204030204"/>
              </a:rPr>
              <a:pPr defTabSz="461543">
                <a:defRPr/>
              </a:pPr>
              <a:t>1</a:t>
            </a:fld>
            <a:endParaRPr lang="en-AU" sz="130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18411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6064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AU" sz="1300" dirty="0"/>
              <a:t>Ambidexterity is thus critical to sustaining competitive advantage and to the organization’s enduring success.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70C92D-C5D9-4E7B-B1E3-152DC7C13372}" type="slidenum">
              <a:rPr kumimoji="0" lang="en-AU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U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8411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D4E0-35BD-4289-AC45-1F10D9D42AFF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AF1B-872E-438D-A63B-8AF8D019B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887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D4E0-35BD-4289-AC45-1F10D9D42AFF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AF1B-872E-438D-A63B-8AF8D019B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6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D4E0-35BD-4289-AC45-1F10D9D42AFF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AF1B-872E-438D-A63B-8AF8D019B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75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68A55CEB-C5A3-4520-9B3B-746656485E39}"/>
              </a:ext>
            </a:extLst>
          </p:cNvPr>
          <p:cNvSpPr/>
          <p:nvPr userDrawn="1"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39469"/>
            <a:ext cx="10972800" cy="1143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4861782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n>
                <a:noFill/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09477809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D4E0-35BD-4289-AC45-1F10D9D42AFF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AF1B-872E-438D-A63B-8AF8D019B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990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D4E0-35BD-4289-AC45-1F10D9D42AFF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AF1B-872E-438D-A63B-8AF8D019B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5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D4E0-35BD-4289-AC45-1F10D9D42AFF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AF1B-872E-438D-A63B-8AF8D019B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820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D4E0-35BD-4289-AC45-1F10D9D42AFF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AF1B-872E-438D-A63B-8AF8D019B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738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D4E0-35BD-4289-AC45-1F10D9D42AFF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AF1B-872E-438D-A63B-8AF8D019B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46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D4E0-35BD-4289-AC45-1F10D9D42AFF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AF1B-872E-438D-A63B-8AF8D019B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39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D4E0-35BD-4289-AC45-1F10D9D42AFF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AF1B-872E-438D-A63B-8AF8D019B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623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AD4E0-35BD-4289-AC45-1F10D9D42AFF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5AF1B-872E-438D-A63B-8AF8D019B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6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AD4E0-35BD-4289-AC45-1F10D9D42AFF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5AF1B-872E-438D-A63B-8AF8D019B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46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309190" y="750628"/>
            <a:ext cx="10032100" cy="5938434"/>
            <a:chOff x="2699267" y="688041"/>
            <a:chExt cx="7097876" cy="5455218"/>
          </a:xfrm>
        </p:grpSpPr>
        <p:sp>
          <p:nvSpPr>
            <p:cNvPr id="34" name="TextBox 33"/>
            <p:cNvSpPr txBox="1"/>
            <p:nvPr/>
          </p:nvSpPr>
          <p:spPr>
            <a:xfrm>
              <a:off x="4993201" y="5435373"/>
              <a:ext cx="288189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Estimated value of concept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B81453E-D035-4D29-BE27-6D71C935CF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35641" y="2490557"/>
              <a:ext cx="2198456" cy="273902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Sweet Spot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AU" sz="2400" dirty="0">
                  <a:solidFill>
                    <a:schemeClr val="tx1"/>
                  </a:solidFill>
                  <a:latin typeface="Calibri" panose="020F0502020204030204"/>
                </a:rPr>
                <a:t>High value, easy to implement</a:t>
              </a:r>
              <a:endPara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827358" y="4097864"/>
              <a:ext cx="1174918" cy="574961"/>
            </a:xfrm>
            <a:prstGeom prst="rect">
              <a:avLst/>
            </a:prstGeom>
          </p:spPr>
          <p:txBody>
            <a:bodyPr wrap="square" tIns="36000" bIns="3600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Explore x N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950553" y="5459031"/>
              <a:ext cx="716096" cy="3110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b="1" i="0" u="none" strike="noStrike" cap="none" spc="0" normalizeH="0" baseline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r>
                <a:rPr lang="en-AU" sz="1600" dirty="0"/>
                <a:t>Low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241349" y="5481539"/>
              <a:ext cx="814515" cy="3110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b="1" i="0" u="none" strike="noStrike" cap="none" spc="0" normalizeH="0" baseline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r>
                <a:rPr lang="en-AU" sz="1600" dirty="0"/>
                <a:t>High</a:t>
              </a:r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2699267" y="688041"/>
              <a:ext cx="646331" cy="4754706"/>
              <a:chOff x="2699267" y="688041"/>
              <a:chExt cx="646331" cy="4754706"/>
            </a:xfrm>
          </p:grpSpPr>
          <p:sp>
            <p:nvSpPr>
              <p:cNvPr id="38" name="TextBox 37"/>
              <p:cNvSpPr txBox="1"/>
              <p:nvPr/>
            </p:nvSpPr>
            <p:spPr>
              <a:xfrm rot="16200000">
                <a:off x="2504597" y="4771025"/>
                <a:ext cx="100489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Easy</a:t>
                </a: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 rot="16200000">
                <a:off x="2435542" y="1090265"/>
                <a:ext cx="114300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AU" sz="1600" b="1" dirty="0">
                    <a:solidFill>
                      <a:prstClr val="black"/>
                    </a:solidFill>
                    <a:latin typeface="Calibri" panose="020F0502020204030204"/>
                  </a:rPr>
                  <a:t>Difficult</a:t>
                </a:r>
                <a:endParaRPr kumimoji="0" lang="en-AU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 rot="16200000">
                <a:off x="1660253" y="2987479"/>
                <a:ext cx="27243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Estimated easer of implementation</a:t>
                </a: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3376246" y="976998"/>
              <a:ext cx="6420897" cy="4343633"/>
              <a:chOff x="3376246" y="976998"/>
              <a:chExt cx="6420897" cy="4343633"/>
            </a:xfrm>
          </p:grpSpPr>
          <p:cxnSp>
            <p:nvCxnSpPr>
              <p:cNvPr id="43" name="Straight Arrow Connector 42"/>
              <p:cNvCxnSpPr/>
              <p:nvPr/>
            </p:nvCxnSpPr>
            <p:spPr>
              <a:xfrm>
                <a:off x="3376246" y="5294471"/>
                <a:ext cx="6420897" cy="11116"/>
              </a:xfrm>
              <a:prstGeom prst="straightConnector1">
                <a:avLst/>
              </a:prstGeom>
              <a:ln w="76200">
                <a:solidFill>
                  <a:srgbClr val="385D8A"/>
                </a:solidFill>
                <a:headEnd type="none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/>
            </p:nvCxnSpPr>
            <p:spPr>
              <a:xfrm flipV="1">
                <a:off x="3414889" y="976998"/>
                <a:ext cx="28923" cy="4343633"/>
              </a:xfrm>
              <a:prstGeom prst="straightConnector1">
                <a:avLst/>
              </a:prstGeom>
              <a:ln w="76200">
                <a:solidFill>
                  <a:srgbClr val="385D8A"/>
                </a:solidFill>
                <a:headEnd type="none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0"/>
            <a:ext cx="10972800" cy="1143000"/>
          </a:xfrm>
        </p:spPr>
        <p:txBody>
          <a:bodyPr>
            <a:normAutofit/>
          </a:bodyPr>
          <a:lstStyle/>
          <a:p>
            <a:r>
              <a:rPr lang="en-AU" sz="5400" dirty="0">
                <a:solidFill>
                  <a:srgbClr val="F2A536"/>
                </a:solidFill>
                <a:latin typeface="Bookman Old Style "/>
              </a:rPr>
              <a:t>Ease of use grid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4174" y="6415296"/>
            <a:ext cx="11967232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 defTabSz="457200"/>
            <a:r>
              <a:rPr lang="en-US" sz="1200" dirty="0"/>
              <a:t>Adapted from: </a:t>
            </a:r>
            <a:r>
              <a:rPr lang="en-US" sz="1200" dirty="0" err="1"/>
              <a:t>Liedtka</a:t>
            </a:r>
            <a:r>
              <a:rPr lang="en-US" sz="1200" dirty="0"/>
              <a:t>, J., &amp; Ogilvie, T. (2019). The designing for growth field book: A step-by-step project guide. Columbia University Press.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1731164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309190" y="750628"/>
            <a:ext cx="10032100" cy="5938434"/>
            <a:chOff x="2699267" y="688041"/>
            <a:chExt cx="7097876" cy="5455218"/>
          </a:xfrm>
        </p:grpSpPr>
        <p:sp>
          <p:nvSpPr>
            <p:cNvPr id="34" name="TextBox 33"/>
            <p:cNvSpPr txBox="1"/>
            <p:nvPr/>
          </p:nvSpPr>
          <p:spPr>
            <a:xfrm>
              <a:off x="4993201" y="5435373"/>
              <a:ext cx="288189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1F497D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Estimated value of concept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B81453E-D035-4D29-BE27-6D71C935CF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935641" y="2490557"/>
              <a:ext cx="2198456" cy="273902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AU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Sweet Spot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AU" sz="2400" dirty="0">
                  <a:solidFill>
                    <a:schemeClr val="tx1"/>
                  </a:solidFill>
                  <a:latin typeface="Calibri" panose="020F0502020204030204"/>
                </a:rPr>
                <a:t>High value, easy to implement</a:t>
              </a:r>
              <a:endParaRPr kumimoji="0" lang="en-AU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827358" y="4097864"/>
              <a:ext cx="1174918" cy="574961"/>
            </a:xfrm>
            <a:prstGeom prst="rect">
              <a:avLst/>
            </a:prstGeom>
          </p:spPr>
          <p:txBody>
            <a:bodyPr wrap="square" tIns="36000" bIns="3600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Explore x N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950553" y="5459031"/>
              <a:ext cx="716096" cy="3110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b="1" i="0" u="none" strike="noStrike" cap="none" spc="0" normalizeH="0" baseline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r>
                <a:rPr lang="en-AU" sz="1600" dirty="0"/>
                <a:t>Low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241349" y="5481539"/>
              <a:ext cx="814515" cy="3110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R="0" lvl="0" indent="0" defTabSz="4572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b="1" i="0" u="none" strike="noStrike" cap="none" spc="0" normalizeH="0" baseline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</a:defRPr>
              </a:lvl1pPr>
            </a:lstStyle>
            <a:p>
              <a:r>
                <a:rPr lang="en-AU" sz="1600" dirty="0"/>
                <a:t>High</a:t>
              </a:r>
            </a:p>
          </p:txBody>
        </p:sp>
        <p:grpSp>
          <p:nvGrpSpPr>
            <p:cNvPr id="41" name="Group 40"/>
            <p:cNvGrpSpPr/>
            <p:nvPr/>
          </p:nvGrpSpPr>
          <p:grpSpPr>
            <a:xfrm>
              <a:off x="2699267" y="688041"/>
              <a:ext cx="646331" cy="4754706"/>
              <a:chOff x="2699267" y="688041"/>
              <a:chExt cx="646331" cy="4754706"/>
            </a:xfrm>
          </p:grpSpPr>
          <p:sp>
            <p:nvSpPr>
              <p:cNvPr id="38" name="TextBox 37"/>
              <p:cNvSpPr txBox="1"/>
              <p:nvPr/>
            </p:nvSpPr>
            <p:spPr>
              <a:xfrm rot="16200000">
                <a:off x="2504597" y="4771025"/>
                <a:ext cx="100489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Easy</a:t>
                </a: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 rot="16200000">
                <a:off x="2435542" y="1090265"/>
                <a:ext cx="114300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AU" sz="1600" b="1" dirty="0">
                    <a:solidFill>
                      <a:prstClr val="black"/>
                    </a:solidFill>
                    <a:latin typeface="Calibri" panose="020F0502020204030204"/>
                  </a:rPr>
                  <a:t>Difficult</a:t>
                </a:r>
                <a:endParaRPr kumimoji="0" lang="en-AU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 rot="16200000">
                <a:off x="1660253" y="2987479"/>
                <a:ext cx="27243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AU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Estimated easer of implementation</a:t>
                </a: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3376246" y="976998"/>
              <a:ext cx="6420897" cy="4343633"/>
              <a:chOff x="3376246" y="976998"/>
              <a:chExt cx="6420897" cy="4343633"/>
            </a:xfrm>
          </p:grpSpPr>
          <p:cxnSp>
            <p:nvCxnSpPr>
              <p:cNvPr id="43" name="Straight Arrow Connector 42"/>
              <p:cNvCxnSpPr/>
              <p:nvPr/>
            </p:nvCxnSpPr>
            <p:spPr>
              <a:xfrm>
                <a:off x="3376246" y="5294471"/>
                <a:ext cx="6420897" cy="11116"/>
              </a:xfrm>
              <a:prstGeom prst="straightConnector1">
                <a:avLst/>
              </a:prstGeom>
              <a:ln w="76200">
                <a:solidFill>
                  <a:srgbClr val="385D8A"/>
                </a:solidFill>
                <a:headEnd type="none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/>
            </p:nvCxnSpPr>
            <p:spPr>
              <a:xfrm flipV="1">
                <a:off x="3414889" y="976998"/>
                <a:ext cx="28923" cy="4343633"/>
              </a:xfrm>
              <a:prstGeom prst="straightConnector1">
                <a:avLst/>
              </a:prstGeom>
              <a:ln w="76200">
                <a:solidFill>
                  <a:srgbClr val="385D8A"/>
                </a:solidFill>
                <a:headEnd type="none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0"/>
            <a:ext cx="10972800" cy="1143000"/>
          </a:xfrm>
        </p:spPr>
        <p:txBody>
          <a:bodyPr/>
          <a:lstStyle/>
          <a:p>
            <a:r>
              <a:rPr lang="en-AU" dirty="0"/>
              <a:t>Ease of use grid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4174" y="6415296"/>
            <a:ext cx="11967232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 defTabSz="457200"/>
            <a:r>
              <a:rPr lang="en-US" sz="1200" dirty="0"/>
              <a:t>Adapted from: </a:t>
            </a:r>
            <a:r>
              <a:rPr lang="en-US" sz="1200" dirty="0" err="1"/>
              <a:t>Liedtka</a:t>
            </a:r>
            <a:r>
              <a:rPr lang="en-US" sz="1200" dirty="0"/>
              <a:t>, J., &amp; Ogilvie, T. (2019). The designing for growth field book: A step-by-step project guide. Columbia University Press.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70228719"/>
      </p:ext>
    </p:extLst>
  </p:cSld>
  <p:clrMapOvr>
    <a:masterClrMapping/>
  </p:clrMapOvr>
  <p:transition spd="med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EB081F1779914CBF9A82FC27C3DD02" ma:contentTypeVersion="11" ma:contentTypeDescription="Create a new document." ma:contentTypeScope="" ma:versionID="6a024f7e15f2cf6cfa45eddde701be9b">
  <xsd:schema xmlns:xsd="http://www.w3.org/2001/XMLSchema" xmlns:xs="http://www.w3.org/2001/XMLSchema" xmlns:p="http://schemas.microsoft.com/office/2006/metadata/properties" xmlns:ns2="578057b2-7295-46ec-a0d5-f5d1620f1ce7" xmlns:ns3="cb70c821-2e95-405a-aa34-715fceea6ea2" targetNamespace="http://schemas.microsoft.com/office/2006/metadata/properties" ma:root="true" ma:fieldsID="836bc0203ce30a68686205e91c21258c" ns2:_="" ns3:_="">
    <xsd:import namespace="578057b2-7295-46ec-a0d5-f5d1620f1ce7"/>
    <xsd:import namespace="cb70c821-2e95-405a-aa34-715fceea6e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8057b2-7295-46ec-a0d5-f5d1620f1c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70c821-2e95-405a-aa34-715fceea6ea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1029D5-2B80-4DFD-A1E0-B83E2ABBE138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578057b2-7295-46ec-a0d5-f5d1620f1ce7"/>
    <ds:schemaRef ds:uri="http://schemas.microsoft.com/office/infopath/2007/PartnerControls"/>
    <ds:schemaRef ds:uri="http://purl.org/dc/dcmitype/"/>
    <ds:schemaRef ds:uri="http://purl.org/dc/terms/"/>
    <ds:schemaRef ds:uri="cb70c821-2e95-405a-aa34-715fceea6ea2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2F73909-FF63-405F-A17E-5BB537E5E5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F64139-EB08-4557-A52A-8C3ADB8118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8057b2-7295-46ec-a0d5-f5d1620f1ce7"/>
    <ds:schemaRef ds:uri="cb70c821-2e95-405a-aa34-715fceea6e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150</Words>
  <Application>Microsoft Office PowerPoint</Application>
  <PresentationFormat>Widescreen</PresentationFormat>
  <Paragraphs>26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Bookman Old Style </vt:lpstr>
      <vt:lpstr>Calibri</vt:lpstr>
      <vt:lpstr>Calibri Light</vt:lpstr>
      <vt:lpstr>1_Office Theme</vt:lpstr>
      <vt:lpstr>Ease of use grid</vt:lpstr>
      <vt:lpstr>Ease of use grid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Antony Peloso</dc:creator>
  <cp:lastModifiedBy>Tony Peloso</cp:lastModifiedBy>
  <cp:revision>8</cp:revision>
  <dcterms:created xsi:type="dcterms:W3CDTF">2020-07-12T03:31:34Z</dcterms:created>
  <dcterms:modified xsi:type="dcterms:W3CDTF">2023-05-03T01:47:15Z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0x0101007EEB081F1779914CBF9A82FC27C3DD02</vt:lpwstr>
  </property>
</Properties>
</file>