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ags/tag1.xml" ContentType="application/vnd.openxmlformats-officedocument.presentationml.tags+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813" r:id="rId2"/>
    <p:sldId id="257" r:id="rId3"/>
    <p:sldId id="766" r:id="rId4"/>
    <p:sldId id="812" r:id="rId5"/>
    <p:sldId id="796" r:id="rId6"/>
    <p:sldId id="807"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88" d="100"/>
          <a:sy n="88" d="100"/>
        </p:scale>
        <p:origin x="439"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7ED9E6-4A1F-495B-823D-205F73B7D8EB}" type="datetimeFigureOut">
              <a:rPr lang="en-AU" smtClean="0"/>
              <a:t>17/02/2022</a:t>
            </a:fld>
            <a:endParaRPr lang="en-AU"/>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E685F3-8666-40B7-A346-423BCDBD7367}" type="slidenum">
              <a:rPr lang="en-AU" smtClean="0"/>
              <a:t>‹#›</a:t>
            </a:fld>
            <a:endParaRPr lang="en-AU"/>
          </a:p>
        </p:txBody>
      </p:sp>
    </p:spTree>
    <p:extLst>
      <p:ext uri="{BB962C8B-B14F-4D97-AF65-F5344CB8AC3E}">
        <p14:creationId xmlns:p14="http://schemas.microsoft.com/office/powerpoint/2010/main" val="4269915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product.hbsp.harvard.edu/eproduct/product/cc_8136/content/ch06.xhtml#kt1"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EBAE1722-7074-4EE7-B01F-A15954F8A64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DAB6C16-D483-4C7C-B300-89A7F159BBC6}"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altLang="en-US" sz="1200" b="0" i="0" u="none" strike="noStrike" kern="1200" cap="none" spc="0" normalizeH="0" baseline="0" noProof="0">
              <a:ln>
                <a:noFill/>
              </a:ln>
              <a:solidFill>
                <a:prstClr val="black"/>
              </a:solidFill>
              <a:effectLst/>
              <a:uLnTx/>
              <a:uFillTx/>
              <a:latin typeface="Arial" panose="020B0604020202020204" pitchFamily="34" charset="0"/>
              <a:ea typeface="MS PGothic" panose="020B0600070205080204" pitchFamily="34" charset="-128"/>
              <a:cs typeface="+mn-cs"/>
            </a:endParaRPr>
          </a:p>
        </p:txBody>
      </p:sp>
      <p:sp>
        <p:nvSpPr>
          <p:cNvPr id="24579" name="Rectangle 2">
            <a:extLst>
              <a:ext uri="{FF2B5EF4-FFF2-40B4-BE49-F238E27FC236}">
                <a16:creationId xmlns:a16="http://schemas.microsoft.com/office/drawing/2014/main" id="{D7D4599D-CDE1-4B2D-AABD-9D66FC4868FB}"/>
              </a:ext>
            </a:extLst>
          </p:cNvPr>
          <p:cNvSpPr>
            <a:spLocks noGrp="1" noRot="1" noChangeAspect="1" noChangeArrowheads="1" noTextEdit="1"/>
          </p:cNvSpPr>
          <p:nvPr>
            <p:ph type="sldImg"/>
          </p:nvPr>
        </p:nvSpPr>
        <p:spPr bwMode="auto">
          <a:xfrm>
            <a:off x="92075" y="746125"/>
            <a:ext cx="6623050" cy="372586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a:extLst>
              <a:ext uri="{FF2B5EF4-FFF2-40B4-BE49-F238E27FC236}">
                <a16:creationId xmlns:a16="http://schemas.microsoft.com/office/drawing/2014/main" id="{DC19CF1F-7A85-46F5-A8C1-628B06B7067F}"/>
              </a:ext>
            </a:extLst>
          </p:cNvPr>
          <p:cNvSpPr>
            <a:spLocks noGrp="1" noChangeArrowheads="1"/>
          </p:cNvSpPr>
          <p:nvPr>
            <p:ph type="body" idx="1"/>
          </p:nvPr>
        </p:nvSpPr>
        <p:spPr bwMode="auto">
          <a:xfrm>
            <a:off x="681038" y="4602163"/>
            <a:ext cx="5445125" cy="44719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8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a:extLst>
              <a:ext uri="{FF2B5EF4-FFF2-40B4-BE49-F238E27FC236}">
                <a16:creationId xmlns:a16="http://schemas.microsoft.com/office/drawing/2014/main" id="{EBAE1722-7074-4EE7-B01F-A15954F8A64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DAB6C16-D483-4C7C-B300-89A7F159BBC6}" type="slidenum">
              <a:rPr kumimoji="0" lang="en-GB" altLang="en-US" sz="1200" b="0" i="0" u="none" strike="noStrike" kern="1200" cap="none" spc="0" normalizeH="0" baseline="0" noProof="0" smtClean="0">
                <a:ln>
                  <a:noFill/>
                </a:ln>
                <a:solidFill>
                  <a:prstClr val="black"/>
                </a:solidFill>
                <a:effectLst/>
                <a:uLnTx/>
                <a:uFillTx/>
                <a:latin typeface="Arial" panose="020B0604020202020204" pitchFamily="34" charset="0"/>
                <a:ea typeface="MS PGothic" panose="020B0600070205080204"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altLang="en-US" sz="1200" b="0" i="0" u="none" strike="noStrike" kern="1200" cap="none" spc="0" normalizeH="0" baseline="0" noProof="0">
              <a:ln>
                <a:noFill/>
              </a:ln>
              <a:solidFill>
                <a:prstClr val="black"/>
              </a:solidFill>
              <a:effectLst/>
              <a:uLnTx/>
              <a:uFillTx/>
              <a:latin typeface="Arial" panose="020B0604020202020204" pitchFamily="34" charset="0"/>
              <a:ea typeface="MS PGothic" panose="020B0600070205080204" pitchFamily="34" charset="-128"/>
              <a:cs typeface="+mn-cs"/>
            </a:endParaRPr>
          </a:p>
        </p:txBody>
      </p:sp>
      <p:sp>
        <p:nvSpPr>
          <p:cNvPr id="24579" name="Rectangle 2">
            <a:extLst>
              <a:ext uri="{FF2B5EF4-FFF2-40B4-BE49-F238E27FC236}">
                <a16:creationId xmlns:a16="http://schemas.microsoft.com/office/drawing/2014/main" id="{D7D4599D-CDE1-4B2D-AABD-9D66FC4868FB}"/>
              </a:ext>
            </a:extLst>
          </p:cNvPr>
          <p:cNvSpPr>
            <a:spLocks noGrp="1" noRot="1" noChangeAspect="1" noChangeArrowheads="1" noTextEdit="1"/>
          </p:cNvSpPr>
          <p:nvPr>
            <p:ph type="sldImg"/>
          </p:nvPr>
        </p:nvSpPr>
        <p:spPr bwMode="auto">
          <a:xfrm>
            <a:off x="92075" y="746125"/>
            <a:ext cx="6623050" cy="3725863"/>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80" name="Rectangle 3">
            <a:extLst>
              <a:ext uri="{FF2B5EF4-FFF2-40B4-BE49-F238E27FC236}">
                <a16:creationId xmlns:a16="http://schemas.microsoft.com/office/drawing/2014/main" id="{DC19CF1F-7A85-46F5-A8C1-628B06B7067F}"/>
              </a:ext>
            </a:extLst>
          </p:cNvPr>
          <p:cNvSpPr>
            <a:spLocks noGrp="1" noChangeArrowheads="1"/>
          </p:cNvSpPr>
          <p:nvPr>
            <p:ph type="body" idx="1"/>
          </p:nvPr>
        </p:nvSpPr>
        <p:spPr bwMode="auto">
          <a:xfrm>
            <a:off x="681038" y="4602163"/>
            <a:ext cx="5445125" cy="44719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8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xfrm>
            <a:off x="3694113" y="806450"/>
            <a:ext cx="7162800" cy="4029075"/>
          </a:xfrm>
          <a:prstGeom prst="rect">
            <a:avLst/>
          </a:prstGeom>
          <a:noFill/>
          <a:ln>
            <a:solidFill>
              <a:srgbClr val="000000"/>
            </a:solidFill>
            <a:miter lim="800000"/>
            <a:headEnd/>
            <a:tailEnd/>
          </a:ln>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Lst>
        </p:spPr>
      </p:sp>
      <p:sp>
        <p:nvSpPr>
          <p:cNvPr id="34818" name="Notes Placeholder 2"/>
          <p:cNvSpPr>
            <a:spLocks noGrp="1"/>
          </p:cNvSpPr>
          <p:nvPr>
            <p:ph type="body" idx="1"/>
          </p:nvPr>
        </p:nvSpPr>
        <p:spPr bwMode="auto">
          <a:xfrm>
            <a:off x="1455611" y="5061385"/>
            <a:ext cx="11638062" cy="4834828"/>
          </a:xfrm>
          <a:noFill/>
          <a:extLst>
            <a:ext uri="{FAA26D3D-D897-4be2-8F04-BA451C77F1D7}">
              <ma14:placeholderFlag xmlns="" xmlns:ma14="http://schemas.microsoft.com/office/mac/drawingml/2011/main"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ormAutofit/>
          </a:bodyPr>
          <a:lstStyle/>
          <a:p>
            <a:endParaRPr lang="en-US" sz="3100" dirty="0">
              <a:latin typeface="Calibri" charset="0"/>
              <a:ea typeface="MS PGothic" charset="0"/>
            </a:endParaRPr>
          </a:p>
        </p:txBody>
      </p:sp>
      <p:sp>
        <p:nvSpPr>
          <p:cNvPr id="34819" name="Slide Number Placeholder 3"/>
          <p:cNvSpPr>
            <a:spLocks noGrp="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3600">
                <a:solidFill>
                  <a:schemeClr val="tx1"/>
                </a:solidFill>
                <a:latin typeface="Calibri" charset="0"/>
                <a:ea typeface="MS PGothic" charset="0"/>
                <a:cs typeface="MS PGothic" charset="0"/>
              </a:defRPr>
            </a:lvl1pPr>
            <a:lvl2pPr marL="1136045" indent="-436941" eaLnBrk="0" hangingPunct="0">
              <a:defRPr sz="3600">
                <a:solidFill>
                  <a:schemeClr val="tx1"/>
                </a:solidFill>
                <a:latin typeface="Calibri" charset="0"/>
                <a:ea typeface="MS PGothic" charset="0"/>
                <a:cs typeface="MS PGothic" charset="0"/>
              </a:defRPr>
            </a:lvl2pPr>
            <a:lvl3pPr marL="1747762" indent="-349552" eaLnBrk="0" hangingPunct="0">
              <a:defRPr sz="3600">
                <a:solidFill>
                  <a:schemeClr val="tx1"/>
                </a:solidFill>
                <a:latin typeface="Calibri" charset="0"/>
                <a:ea typeface="MS PGothic" charset="0"/>
                <a:cs typeface="MS PGothic" charset="0"/>
              </a:defRPr>
            </a:lvl3pPr>
            <a:lvl4pPr marL="2446864" indent="-349552" eaLnBrk="0" hangingPunct="0">
              <a:defRPr sz="3600">
                <a:solidFill>
                  <a:schemeClr val="tx1"/>
                </a:solidFill>
                <a:latin typeface="Calibri" charset="0"/>
                <a:ea typeface="MS PGothic" charset="0"/>
                <a:cs typeface="MS PGothic" charset="0"/>
              </a:defRPr>
            </a:lvl4pPr>
            <a:lvl5pPr marL="3145969" indent="-349552" eaLnBrk="0" hangingPunct="0">
              <a:defRPr sz="3600">
                <a:solidFill>
                  <a:schemeClr val="tx1"/>
                </a:solidFill>
                <a:latin typeface="Calibri" charset="0"/>
                <a:ea typeface="MS PGothic" charset="0"/>
                <a:cs typeface="MS PGothic" charset="0"/>
              </a:defRPr>
            </a:lvl5pPr>
            <a:lvl6pPr marL="3845075" indent="-349552" eaLnBrk="0" fontAlgn="base" hangingPunct="0">
              <a:spcBef>
                <a:spcPct val="0"/>
              </a:spcBef>
              <a:spcAft>
                <a:spcPct val="0"/>
              </a:spcAft>
              <a:defRPr sz="3600">
                <a:solidFill>
                  <a:schemeClr val="tx1"/>
                </a:solidFill>
                <a:latin typeface="Calibri" charset="0"/>
                <a:ea typeface="MS PGothic" charset="0"/>
                <a:cs typeface="MS PGothic" charset="0"/>
              </a:defRPr>
            </a:lvl6pPr>
            <a:lvl7pPr marL="4544180" indent="-349552" eaLnBrk="0" fontAlgn="base" hangingPunct="0">
              <a:spcBef>
                <a:spcPct val="0"/>
              </a:spcBef>
              <a:spcAft>
                <a:spcPct val="0"/>
              </a:spcAft>
              <a:defRPr sz="3600">
                <a:solidFill>
                  <a:schemeClr val="tx1"/>
                </a:solidFill>
                <a:latin typeface="Calibri" charset="0"/>
                <a:ea typeface="MS PGothic" charset="0"/>
                <a:cs typeface="MS PGothic" charset="0"/>
              </a:defRPr>
            </a:lvl7pPr>
            <a:lvl8pPr marL="5243283" indent="-349552" eaLnBrk="0" fontAlgn="base" hangingPunct="0">
              <a:spcBef>
                <a:spcPct val="0"/>
              </a:spcBef>
              <a:spcAft>
                <a:spcPct val="0"/>
              </a:spcAft>
              <a:defRPr sz="3600">
                <a:solidFill>
                  <a:schemeClr val="tx1"/>
                </a:solidFill>
                <a:latin typeface="Calibri" charset="0"/>
                <a:ea typeface="MS PGothic" charset="0"/>
                <a:cs typeface="MS PGothic" charset="0"/>
              </a:defRPr>
            </a:lvl8pPr>
            <a:lvl9pPr marL="5942388" indent="-349552" eaLnBrk="0" fontAlgn="base" hangingPunct="0">
              <a:spcBef>
                <a:spcPct val="0"/>
              </a:spcBef>
              <a:spcAft>
                <a:spcPct val="0"/>
              </a:spcAft>
              <a:defRPr sz="3600">
                <a:solidFill>
                  <a:schemeClr val="tx1"/>
                </a:solidFill>
                <a:latin typeface="Calibri" charset="0"/>
                <a:ea typeface="MS PGothic" charset="0"/>
                <a:cs typeface="MS PGothic" charset="0"/>
              </a:defRPr>
            </a:lvl9pPr>
          </a:lstStyle>
          <a:p>
            <a:pPr marL="0" marR="0" lvl="0" indent="0" algn="r" defTabSz="923104" rtl="0" eaLnBrk="1" fontAlgn="auto" latinLnBrk="0" hangingPunct="1">
              <a:lnSpc>
                <a:spcPct val="100000"/>
              </a:lnSpc>
              <a:spcBef>
                <a:spcPts val="0"/>
              </a:spcBef>
              <a:spcAft>
                <a:spcPts val="0"/>
              </a:spcAft>
              <a:buClrTx/>
              <a:buSzTx/>
              <a:buFontTx/>
              <a:buNone/>
              <a:tabLst/>
              <a:defRPr/>
            </a:pPr>
            <a:fld id="{C428C2AC-828A-0643-A560-41539A3B861D}" type="slidenum">
              <a:rPr kumimoji="0" lang="en-US" sz="1800" b="0" i="0" u="none" strike="noStrike" kern="1200" cap="none" spc="0" normalizeH="0" baseline="0" noProof="0">
                <a:ln>
                  <a:noFill/>
                </a:ln>
                <a:solidFill>
                  <a:prstClr val="black"/>
                </a:solidFill>
                <a:effectLst/>
                <a:uLnTx/>
                <a:uFillTx/>
                <a:latin typeface="Lucida Grande" charset="0"/>
                <a:ea typeface="MS PGothic" charset="0"/>
              </a:rPr>
              <a:pPr marL="0" marR="0" lvl="0" indent="0" algn="r" defTabSz="923104" rtl="0" eaLnBrk="1" fontAlgn="auto" latinLnBrk="0" hangingPunct="1">
                <a:lnSpc>
                  <a:spcPct val="100000"/>
                </a:lnSpc>
                <a:spcBef>
                  <a:spcPts val="0"/>
                </a:spcBef>
                <a:spcAft>
                  <a:spcPts val="0"/>
                </a:spcAft>
                <a:buClrTx/>
                <a:buSzTx/>
                <a:buFontTx/>
                <a:buNone/>
                <a:tabLst/>
                <a:defRPr/>
              </a:pPr>
              <a:t>5</a:t>
            </a:fld>
            <a:endParaRPr kumimoji="0" lang="en-US" sz="1800" b="0" i="0" u="none" strike="noStrike" kern="1200" cap="none" spc="0" normalizeH="0" baseline="0" noProof="0" dirty="0">
              <a:ln>
                <a:noFill/>
              </a:ln>
              <a:solidFill>
                <a:prstClr val="black"/>
              </a:solidFill>
              <a:effectLst/>
              <a:uLnTx/>
              <a:uFillTx/>
              <a:latin typeface="Lucida Grande" charset="0"/>
              <a:ea typeface="MS PGothic" charset="0"/>
            </a:endParaRPr>
          </a:p>
        </p:txBody>
      </p:sp>
    </p:spTree>
    <p:extLst>
      <p:ext uri="{BB962C8B-B14F-4D97-AF65-F5344CB8AC3E}">
        <p14:creationId xmlns:p14="http://schemas.microsoft.com/office/powerpoint/2010/main" val="35016920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AU" sz="1200" kern="1200" dirty="0">
                <a:solidFill>
                  <a:schemeClr val="tx1"/>
                </a:solidFill>
                <a:effectLst/>
                <a:latin typeface="+mn-lt"/>
                <a:ea typeface="+mn-ea"/>
                <a:cs typeface="+mn-cs"/>
              </a:rPr>
              <a:t>This balancing act between exploiting the present and exploring the future is what we call organizational </a:t>
            </a:r>
            <a:r>
              <a:rPr lang="en-AU" sz="1200" u="none" strike="noStrike" kern="1200" dirty="0">
                <a:solidFill>
                  <a:schemeClr val="tx1"/>
                </a:solidFill>
                <a:effectLst/>
                <a:latin typeface="+mn-lt"/>
                <a:ea typeface="+mn-ea"/>
                <a:cs typeface="+mn-cs"/>
                <a:hlinkClick r:id="rId3"/>
              </a:rPr>
              <a:t>ambidexterity</a:t>
            </a:r>
            <a:r>
              <a:rPr lang="en-AU" sz="1200" kern="1200" dirty="0">
                <a:solidFill>
                  <a:schemeClr val="tx1"/>
                </a:solidFill>
                <a:effectLst/>
                <a:latin typeface="+mn-lt"/>
                <a:ea typeface="+mn-ea"/>
                <a:cs typeface="+mn-cs"/>
              </a:rPr>
              <a:t>: the ability of senior leaders simultaneously to manage the existing core businesses (maintaining stability, ensuring that products and services are reliable and consistent in quality, and overseeing incremental improvement) and to pursue new opportunities—specifically, nurturing experimentation and discontinuous change through the innovation streams</a:t>
            </a:r>
            <a:endParaRPr lang="en-US" dirty="0"/>
          </a:p>
          <a:p>
            <a:endParaRPr lang="en-AU"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70C92D-C5D9-4E7B-B1E3-152DC7C13372}" type="slidenum">
              <a:rPr kumimoji="0" lang="en-AU"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AU"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6623753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6639" y="167322"/>
            <a:ext cx="11511976" cy="941647"/>
          </a:xfrm>
          <a:prstGeom prst="rect">
            <a:avLst/>
          </a:prstGeom>
        </p:spPr>
        <p:txBody>
          <a:bodyPr anchor="b">
            <a:normAutofit/>
          </a:bodyPr>
          <a:lstStyle>
            <a:lvl1pPr>
              <a:lnSpc>
                <a:spcPct val="80000"/>
              </a:lnSpc>
              <a:defRPr sz="3200">
                <a:solidFill>
                  <a:srgbClr val="860025"/>
                </a:solidFill>
              </a:defRPr>
            </a:lvl1pPr>
          </a:lstStyle>
          <a:p>
            <a:r>
              <a:rPr lang="en-US" dirty="0"/>
              <a:t>Click to edit Master title style</a:t>
            </a:r>
          </a:p>
        </p:txBody>
      </p:sp>
      <p:sp>
        <p:nvSpPr>
          <p:cNvPr id="3" name="Content Placeholder 2"/>
          <p:cNvSpPr>
            <a:spLocks noGrp="1"/>
          </p:cNvSpPr>
          <p:nvPr>
            <p:ph idx="1"/>
          </p:nvPr>
        </p:nvSpPr>
        <p:spPr>
          <a:xfrm>
            <a:off x="336639" y="1323605"/>
            <a:ext cx="11518724" cy="4536913"/>
          </a:xfrm>
        </p:spPr>
        <p:txBody>
          <a:bodyPr>
            <a:normAutofit/>
          </a:bodyPr>
          <a:lstStyle>
            <a:lvl1pPr>
              <a:defRPr sz="2200">
                <a:solidFill>
                  <a:srgbClr val="424242"/>
                </a:solidFill>
              </a:defRPr>
            </a:lvl1pPr>
            <a:lvl2pPr>
              <a:defRPr sz="2000">
                <a:solidFill>
                  <a:srgbClr val="424242"/>
                </a:solidFill>
              </a:defRPr>
            </a:lvl2pPr>
            <a:lvl3pPr>
              <a:defRPr sz="1800">
                <a:solidFill>
                  <a:srgbClr val="424242"/>
                </a:solidFill>
              </a:defRPr>
            </a:lvl3pPr>
            <a:lvl4pPr>
              <a:defRPr sz="1600">
                <a:solidFill>
                  <a:srgbClr val="424242"/>
                </a:solidFill>
              </a:defRPr>
            </a:lvl4pPr>
            <a:lvl5pPr>
              <a:defRPr sz="1600">
                <a:solidFill>
                  <a:srgbClr val="42424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1" name="Group 10">
            <a:extLst>
              <a:ext uri="{FF2B5EF4-FFF2-40B4-BE49-F238E27FC236}">
                <a16:creationId xmlns:a16="http://schemas.microsoft.com/office/drawing/2014/main" id="{C6486DCF-001A-8342-B795-B1A5DB6D0E12}"/>
              </a:ext>
            </a:extLst>
          </p:cNvPr>
          <p:cNvGrpSpPr/>
          <p:nvPr userDrawn="1"/>
        </p:nvGrpSpPr>
        <p:grpSpPr>
          <a:xfrm>
            <a:off x="356640" y="5860517"/>
            <a:ext cx="11499112" cy="901132"/>
            <a:chOff x="356547" y="5860517"/>
            <a:chExt cx="11496117" cy="901132"/>
          </a:xfrm>
        </p:grpSpPr>
        <p:cxnSp>
          <p:nvCxnSpPr>
            <p:cNvPr id="12" name="Straight Connector 11">
              <a:extLst>
                <a:ext uri="{FF2B5EF4-FFF2-40B4-BE49-F238E27FC236}">
                  <a16:creationId xmlns:a16="http://schemas.microsoft.com/office/drawing/2014/main" id="{8E814F26-1CB3-9947-9E5E-FF8715D9591E}"/>
                </a:ext>
              </a:extLst>
            </p:cNvPr>
            <p:cNvCxnSpPr/>
            <p:nvPr userDrawn="1"/>
          </p:nvCxnSpPr>
          <p:spPr>
            <a:xfrm flipH="1" flipV="1">
              <a:off x="356547" y="6722343"/>
              <a:ext cx="11488982" cy="23916"/>
            </a:xfrm>
            <a:prstGeom prst="line">
              <a:avLst/>
            </a:prstGeom>
            <a:ln w="38100">
              <a:gradFill flip="none" rotWithShape="1">
                <a:gsLst>
                  <a:gs pos="15000">
                    <a:schemeClr val="accent1"/>
                  </a:gs>
                  <a:gs pos="100000">
                    <a:schemeClr val="bg1">
                      <a:alpha val="0"/>
                    </a:schemeClr>
                  </a:gs>
                </a:gsLst>
                <a:lin ang="0" scaled="1"/>
                <a:tileRect/>
              </a:gradFill>
            </a:ln>
            <a:effectLst/>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EDFC447D-0E09-2F44-924B-4C4D05872BDD}"/>
                </a:ext>
              </a:extLst>
            </p:cNvPr>
            <p:cNvCxnSpPr/>
            <p:nvPr userDrawn="1"/>
          </p:nvCxnSpPr>
          <p:spPr>
            <a:xfrm flipV="1">
              <a:off x="11852664" y="5860517"/>
              <a:ext cx="0" cy="901132"/>
            </a:xfrm>
            <a:prstGeom prst="line">
              <a:avLst/>
            </a:prstGeom>
            <a:ln w="38100">
              <a:gradFill flip="none" rotWithShape="1">
                <a:gsLst>
                  <a:gs pos="17000">
                    <a:schemeClr val="accent1"/>
                  </a:gs>
                  <a:gs pos="90000">
                    <a:schemeClr val="bg1">
                      <a:alpha val="0"/>
                    </a:schemeClr>
                  </a:gs>
                </a:gsLst>
                <a:lin ang="5400000" scaled="0"/>
                <a:tileRect/>
              </a:gradFill>
            </a:ln>
            <a:effectLst/>
          </p:spPr>
          <p:style>
            <a:lnRef idx="2">
              <a:schemeClr val="accent1"/>
            </a:lnRef>
            <a:fillRef idx="0">
              <a:schemeClr val="accent1"/>
            </a:fillRef>
            <a:effectRef idx="1">
              <a:schemeClr val="accent1"/>
            </a:effectRef>
            <a:fontRef idx="minor">
              <a:schemeClr val="tx1"/>
            </a:fontRef>
          </p:style>
        </p:cxnSp>
        <p:pic>
          <p:nvPicPr>
            <p:cNvPr id="14" name="Picture 13" descr="asu_wp_carey_horiz_rgb_maroongold_600ppi (2).png">
              <a:extLst>
                <a:ext uri="{FF2B5EF4-FFF2-40B4-BE49-F238E27FC236}">
                  <a16:creationId xmlns:a16="http://schemas.microsoft.com/office/drawing/2014/main" id="{64EA111B-E7FF-B843-99D6-17A88044476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80263" y="5991917"/>
              <a:ext cx="2055107" cy="730426"/>
            </a:xfrm>
            <a:prstGeom prst="rect">
              <a:avLst/>
            </a:prstGeom>
          </p:spPr>
        </p:pic>
      </p:grpSp>
      <p:grpSp>
        <p:nvGrpSpPr>
          <p:cNvPr id="15" name="Group 14">
            <a:extLst>
              <a:ext uri="{FF2B5EF4-FFF2-40B4-BE49-F238E27FC236}">
                <a16:creationId xmlns:a16="http://schemas.microsoft.com/office/drawing/2014/main" id="{11880E66-1DE8-9144-8E0D-12573A57C9AA}"/>
              </a:ext>
            </a:extLst>
          </p:cNvPr>
          <p:cNvGrpSpPr/>
          <p:nvPr userDrawn="1"/>
        </p:nvGrpSpPr>
        <p:grpSpPr>
          <a:xfrm>
            <a:off x="313568" y="155005"/>
            <a:ext cx="11541794" cy="988447"/>
            <a:chOff x="422091" y="167321"/>
            <a:chExt cx="11100557" cy="988447"/>
          </a:xfrm>
        </p:grpSpPr>
        <p:cxnSp>
          <p:nvCxnSpPr>
            <p:cNvPr id="16" name="Straight Connector 15">
              <a:extLst>
                <a:ext uri="{FF2B5EF4-FFF2-40B4-BE49-F238E27FC236}">
                  <a16:creationId xmlns:a16="http://schemas.microsoft.com/office/drawing/2014/main" id="{9FC9B945-7B36-5247-AFE4-79484B6695C7}"/>
                </a:ext>
              </a:extLst>
            </p:cNvPr>
            <p:cNvCxnSpPr/>
            <p:nvPr userDrawn="1"/>
          </p:nvCxnSpPr>
          <p:spPr>
            <a:xfrm>
              <a:off x="422091" y="1126871"/>
              <a:ext cx="11100557" cy="0"/>
            </a:xfrm>
            <a:prstGeom prst="line">
              <a:avLst/>
            </a:prstGeom>
            <a:ln w="63500">
              <a:gradFill flip="none" rotWithShape="1">
                <a:gsLst>
                  <a:gs pos="38000">
                    <a:schemeClr val="accent1"/>
                  </a:gs>
                  <a:gs pos="100000">
                    <a:schemeClr val="bg1">
                      <a:lumMod val="85000"/>
                      <a:alpha val="0"/>
                    </a:schemeClr>
                  </a:gs>
                </a:gsLst>
                <a:lin ang="0" scaled="1"/>
                <a:tileRect/>
              </a:gra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a:extLst>
                <a:ext uri="{FF2B5EF4-FFF2-40B4-BE49-F238E27FC236}">
                  <a16:creationId xmlns:a16="http://schemas.microsoft.com/office/drawing/2014/main" id="{DFF76B2D-9FE2-3241-8F2F-D156101B4DFA}"/>
                </a:ext>
              </a:extLst>
            </p:cNvPr>
            <p:cNvCxnSpPr/>
            <p:nvPr userDrawn="1"/>
          </p:nvCxnSpPr>
          <p:spPr>
            <a:xfrm flipV="1">
              <a:off x="450751" y="167321"/>
              <a:ext cx="0" cy="988447"/>
            </a:xfrm>
            <a:prstGeom prst="line">
              <a:avLst/>
            </a:prstGeom>
            <a:ln w="63500">
              <a:gradFill flip="none" rotWithShape="1">
                <a:gsLst>
                  <a:gs pos="84000">
                    <a:schemeClr val="accent1"/>
                  </a:gs>
                  <a:gs pos="0">
                    <a:schemeClr val="bg1">
                      <a:lumMod val="85000"/>
                      <a:alpha val="0"/>
                    </a:schemeClr>
                  </a:gs>
                </a:gsLst>
                <a:lin ang="16200000" scaled="0"/>
                <a:tileRect/>
              </a:gradFill>
            </a:ln>
            <a:effectLst/>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2560309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White">
    <p:spTree>
      <p:nvGrpSpPr>
        <p:cNvPr id="1" name=""/>
        <p:cNvGrpSpPr/>
        <p:nvPr/>
      </p:nvGrpSpPr>
      <p:grpSpPr>
        <a:xfrm>
          <a:off x="0" y="0"/>
          <a:ext cx="0" cy="0"/>
          <a:chOff x="0" y="0"/>
          <a:chExt cx="0" cy="0"/>
        </a:xfrm>
      </p:grpSpPr>
      <p:sp>
        <p:nvSpPr>
          <p:cNvPr id="4" name="Rectangle 3"/>
          <p:cNvSpPr/>
          <p:nvPr userDrawn="1"/>
        </p:nvSpPr>
        <p:spPr>
          <a:xfrm>
            <a:off x="0" y="5552305"/>
            <a:ext cx="12192000" cy="130569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sz="3755">
              <a:ln>
                <a:noFill/>
              </a:ln>
              <a:noFill/>
            </a:endParaRPr>
          </a:p>
        </p:txBody>
      </p:sp>
    </p:spTree>
    <p:extLst>
      <p:ext uri="{BB962C8B-B14F-4D97-AF65-F5344CB8AC3E}">
        <p14:creationId xmlns:p14="http://schemas.microsoft.com/office/powerpoint/2010/main" val="3566817474"/>
      </p:ext>
    </p:extLst>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AU"/>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650F43A9-8F3B-4ACF-8863-DE2B86F224BC}"/>
              </a:ext>
            </a:extLst>
          </p:cNvPr>
          <p:cNvSpPr>
            <a:spLocks noGrp="1"/>
          </p:cNvSpPr>
          <p:nvPr>
            <p:ph type="dt" sz="half" idx="10"/>
          </p:nvPr>
        </p:nvSpPr>
        <p:spPr/>
        <p:txBody>
          <a:bodyPr/>
          <a:lstStyle>
            <a:lvl1pPr>
              <a:defRPr/>
            </a:lvl1pPr>
          </a:lstStyle>
          <a:p>
            <a:pPr>
              <a:defRPr/>
            </a:pPr>
            <a:fld id="{F6C12FD2-E85A-452B-AC38-6A5B10AEF2AE}" type="datetimeFigureOut">
              <a:rPr lang="en-US"/>
              <a:pPr>
                <a:defRPr/>
              </a:pPr>
              <a:t>2/17/2022</a:t>
            </a:fld>
            <a:endParaRPr lang="en-AU"/>
          </a:p>
        </p:txBody>
      </p:sp>
      <p:sp>
        <p:nvSpPr>
          <p:cNvPr id="5" name="Footer Placeholder 4">
            <a:extLst>
              <a:ext uri="{FF2B5EF4-FFF2-40B4-BE49-F238E27FC236}">
                <a16:creationId xmlns:a16="http://schemas.microsoft.com/office/drawing/2014/main" id="{E5ED7E2A-66B0-491B-808D-27F37BE08864}"/>
              </a:ext>
            </a:extLst>
          </p:cNvPr>
          <p:cNvSpPr>
            <a:spLocks noGrp="1"/>
          </p:cNvSpPr>
          <p:nvPr>
            <p:ph type="ftr" sz="quarter" idx="11"/>
          </p:nvPr>
        </p:nvSpPr>
        <p:spPr/>
        <p:txBody>
          <a:bodyPr/>
          <a:lstStyle>
            <a:lvl1pPr>
              <a:defRPr/>
            </a:lvl1pPr>
          </a:lstStyle>
          <a:p>
            <a:pPr>
              <a:defRPr/>
            </a:pPr>
            <a:endParaRPr lang="en-AU"/>
          </a:p>
        </p:txBody>
      </p:sp>
      <p:sp>
        <p:nvSpPr>
          <p:cNvPr id="6" name="Slide Number Placeholder 5">
            <a:extLst>
              <a:ext uri="{FF2B5EF4-FFF2-40B4-BE49-F238E27FC236}">
                <a16:creationId xmlns:a16="http://schemas.microsoft.com/office/drawing/2014/main" id="{5EC8D212-90B2-4FE7-B5E7-4B748AAAF845}"/>
              </a:ext>
            </a:extLst>
          </p:cNvPr>
          <p:cNvSpPr>
            <a:spLocks noGrp="1"/>
          </p:cNvSpPr>
          <p:nvPr>
            <p:ph type="sldNum" sz="quarter" idx="12"/>
          </p:nvPr>
        </p:nvSpPr>
        <p:spPr/>
        <p:txBody>
          <a:bodyPr/>
          <a:lstStyle>
            <a:lvl1pPr>
              <a:defRPr/>
            </a:lvl1pPr>
          </a:lstStyle>
          <a:p>
            <a:pPr>
              <a:defRPr/>
            </a:pPr>
            <a:fld id="{98326EA3-D29D-43DB-9B70-E765AE78E61C}" type="slidenum">
              <a:rPr lang="en-AU" altLang="en-US"/>
              <a:pPr>
                <a:defRPr/>
              </a:pPr>
              <a:t>‹#›</a:t>
            </a:fld>
            <a:endParaRPr lang="en-AU" altLang="en-US"/>
          </a:p>
        </p:txBody>
      </p:sp>
    </p:spTree>
    <p:extLst>
      <p:ext uri="{BB962C8B-B14F-4D97-AF65-F5344CB8AC3E}">
        <p14:creationId xmlns:p14="http://schemas.microsoft.com/office/powerpoint/2010/main" val="5060585"/>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userDrawn="1">
  <p:cSld name="5_Title and Content">
    <p:spTree>
      <p:nvGrpSpPr>
        <p:cNvPr id="1" name=""/>
        <p:cNvGrpSpPr/>
        <p:nvPr/>
      </p:nvGrpSpPr>
      <p:grpSpPr>
        <a:xfrm>
          <a:off x="0" y="0"/>
          <a:ext cx="0" cy="0"/>
          <a:chOff x="0" y="0"/>
          <a:chExt cx="0" cy="0"/>
        </a:xfrm>
      </p:grpSpPr>
      <p:sp>
        <p:nvSpPr>
          <p:cNvPr id="76" name="Rectangle 75">
            <a:extLst>
              <a:ext uri="{FF2B5EF4-FFF2-40B4-BE49-F238E27FC236}">
                <a16:creationId xmlns:a16="http://schemas.microsoft.com/office/drawing/2014/main" id="{68A55CEB-C5A3-4520-9B3B-746656485E39}"/>
              </a:ext>
            </a:extLst>
          </p:cNvPr>
          <p:cNvSpPr/>
          <p:nvPr userDrawn="1"/>
        </p:nvSpPr>
        <p:spPr>
          <a:xfrm>
            <a:off x="0" y="-1"/>
            <a:ext cx="12192000" cy="68580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11200" y="239469"/>
            <a:ext cx="10972800" cy="1143000"/>
          </a:xfrm>
        </p:spPr>
        <p:txBody>
          <a:bodyPr>
            <a:normAutofit/>
          </a:bodyPr>
          <a:lstStyle>
            <a:lvl1pPr algn="l">
              <a:defRPr sz="3200" b="1">
                <a:solidFill>
                  <a:srgbClr val="1F497D"/>
                </a:solidFill>
              </a:defRPr>
            </a:lvl1pPr>
          </a:lstStyle>
          <a:p>
            <a:r>
              <a:rPr lang="en-US" dirty="0"/>
              <a:t>Click to edit Master title style</a:t>
            </a:r>
          </a:p>
        </p:txBody>
      </p:sp>
    </p:spTree>
    <p:custDataLst>
      <p:tags r:id="rId1"/>
    </p:custDataLst>
    <p:extLst>
      <p:ext uri="{BB962C8B-B14F-4D97-AF65-F5344CB8AC3E}">
        <p14:creationId xmlns:p14="http://schemas.microsoft.com/office/powerpoint/2010/main" val="2891673442"/>
      </p:ext>
    </p:extLst>
  </p:cSld>
  <p:clrMapOvr>
    <a:masterClrMapping/>
  </p:clrMapOvr>
  <p:transition spd="med">
    <p:fade/>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gs>
            <a:gs pos="100000">
              <a:schemeClr val="bg1">
                <a:lumMod val="85000"/>
              </a:schemeClr>
            </a:gs>
          </a:gsLst>
          <a:lin ang="16200000" scaled="0"/>
          <a:tileRect/>
        </a:gra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242636"/>
            <a:ext cx="10972801" cy="4906619"/>
          </a:xfrm>
          <a:prstGeom prst="rect">
            <a:avLst/>
          </a:prstGeom>
        </p:spPr>
        <p:txBody>
          <a:bodyPr vert="horz" lIns="121899" tIns="60949" rIns="121899" bIns="60949"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Title Placeholder 11"/>
          <p:cNvSpPr>
            <a:spLocks noGrp="1"/>
          </p:cNvSpPr>
          <p:nvPr>
            <p:ph type="title"/>
          </p:nvPr>
        </p:nvSpPr>
        <p:spPr>
          <a:xfrm>
            <a:off x="609600" y="118818"/>
            <a:ext cx="10972801" cy="986083"/>
          </a:xfrm>
          <a:prstGeom prst="rect">
            <a:avLst/>
          </a:prstGeom>
        </p:spPr>
        <p:txBody>
          <a:bodyPr vert="horz" lIns="121899" tIns="60949" rIns="121899" bIns="60949" rtlCol="0" anchor="ctr">
            <a:normAutofit/>
          </a:bodyPr>
          <a:lstStyle/>
          <a:p>
            <a:r>
              <a:rPr lang="en-US" dirty="0"/>
              <a:t>Click to edit Master title style</a:t>
            </a:r>
          </a:p>
        </p:txBody>
      </p:sp>
    </p:spTree>
    <p:extLst>
      <p:ext uri="{BB962C8B-B14F-4D97-AF65-F5344CB8AC3E}">
        <p14:creationId xmlns:p14="http://schemas.microsoft.com/office/powerpoint/2010/main" val="31859994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609493" rtl="0" eaLnBrk="1" latinLnBrk="0" hangingPunct="1">
        <a:lnSpc>
          <a:spcPct val="80000"/>
        </a:lnSpc>
        <a:spcBef>
          <a:spcPct val="0"/>
        </a:spcBef>
        <a:buNone/>
        <a:defRPr sz="3200" b="1" kern="1200">
          <a:solidFill>
            <a:schemeClr val="tx1"/>
          </a:solidFill>
          <a:latin typeface="Arial"/>
          <a:ea typeface="+mj-ea"/>
          <a:cs typeface="Arial"/>
        </a:defRPr>
      </a:lvl1pPr>
    </p:titleStyle>
    <p:bodyStyle>
      <a:lvl1pPr marL="457120" indent="-457120" algn="l" defTabSz="609493" rtl="0" eaLnBrk="1" latinLnBrk="0" hangingPunct="1">
        <a:spcBef>
          <a:spcPct val="20000"/>
        </a:spcBef>
        <a:buFont typeface="Wingdings" charset="2"/>
        <a:buChar char="§"/>
        <a:defRPr sz="2400" kern="1200">
          <a:solidFill>
            <a:schemeClr val="tx1"/>
          </a:solidFill>
          <a:latin typeface="Arial"/>
          <a:ea typeface="+mn-ea"/>
          <a:cs typeface="Arial"/>
        </a:defRPr>
      </a:lvl1pPr>
      <a:lvl2pPr marL="990427" indent="-380933" algn="l" defTabSz="609493" rtl="0" eaLnBrk="1" latinLnBrk="0" hangingPunct="1">
        <a:spcBef>
          <a:spcPct val="20000"/>
        </a:spcBef>
        <a:buFont typeface="Wingdings" charset="2"/>
        <a:buChar char="§"/>
        <a:defRPr sz="2400" kern="1200">
          <a:solidFill>
            <a:schemeClr val="tx1"/>
          </a:solidFill>
          <a:latin typeface="Arial"/>
          <a:ea typeface="+mn-ea"/>
          <a:cs typeface="Arial"/>
        </a:defRPr>
      </a:lvl2pPr>
      <a:lvl3pPr marL="1523733" indent="-304747" algn="l" defTabSz="609493" rtl="0" eaLnBrk="1" latinLnBrk="0" hangingPunct="1">
        <a:spcBef>
          <a:spcPct val="20000"/>
        </a:spcBef>
        <a:buFont typeface="Wingdings" charset="2"/>
        <a:buChar char="§"/>
        <a:defRPr sz="2000" kern="1200">
          <a:solidFill>
            <a:schemeClr val="tx1"/>
          </a:solidFill>
          <a:latin typeface="Arial"/>
          <a:ea typeface="+mn-ea"/>
          <a:cs typeface="Arial"/>
        </a:defRPr>
      </a:lvl3pPr>
      <a:lvl4pPr marL="2133227" indent="-304747" algn="l" defTabSz="609493" rtl="0" eaLnBrk="1" latinLnBrk="0" hangingPunct="1">
        <a:spcBef>
          <a:spcPct val="20000"/>
        </a:spcBef>
        <a:buFont typeface="Wingdings" charset="2"/>
        <a:buChar char="§"/>
        <a:defRPr sz="2000" kern="1200">
          <a:solidFill>
            <a:schemeClr val="tx1"/>
          </a:solidFill>
          <a:latin typeface="Arial"/>
          <a:ea typeface="+mn-ea"/>
          <a:cs typeface="Arial"/>
        </a:defRPr>
      </a:lvl4pPr>
      <a:lvl5pPr marL="2742720" indent="-304747" algn="l" defTabSz="609493" rtl="0" eaLnBrk="1" latinLnBrk="0" hangingPunct="1">
        <a:spcBef>
          <a:spcPct val="20000"/>
        </a:spcBef>
        <a:buFont typeface="Wingdings" charset="2"/>
        <a:buChar char="§"/>
        <a:defRPr sz="1800" kern="1200">
          <a:solidFill>
            <a:schemeClr val="tx1"/>
          </a:solidFill>
          <a:latin typeface="Arial"/>
          <a:ea typeface="+mn-ea"/>
          <a:cs typeface="Arial"/>
        </a:defRPr>
      </a:lvl5pPr>
      <a:lvl6pPr marL="3352213" indent="-304747" algn="l" defTabSz="609493" rtl="0" eaLnBrk="1" latinLnBrk="0" hangingPunct="1">
        <a:spcBef>
          <a:spcPct val="20000"/>
        </a:spcBef>
        <a:buFont typeface="Arial"/>
        <a:buChar char="•"/>
        <a:defRPr sz="2700" kern="1200">
          <a:solidFill>
            <a:schemeClr val="tx1"/>
          </a:solidFill>
          <a:latin typeface="+mn-lt"/>
          <a:ea typeface="+mn-ea"/>
          <a:cs typeface="+mn-cs"/>
        </a:defRPr>
      </a:lvl6pPr>
      <a:lvl7pPr marL="3961707" indent="-304747" algn="l" defTabSz="609493" rtl="0" eaLnBrk="1" latinLnBrk="0" hangingPunct="1">
        <a:spcBef>
          <a:spcPct val="20000"/>
        </a:spcBef>
        <a:buFont typeface="Arial"/>
        <a:buChar char="•"/>
        <a:defRPr sz="2700" kern="1200">
          <a:solidFill>
            <a:schemeClr val="tx1"/>
          </a:solidFill>
          <a:latin typeface="+mn-lt"/>
          <a:ea typeface="+mn-ea"/>
          <a:cs typeface="+mn-cs"/>
        </a:defRPr>
      </a:lvl7pPr>
      <a:lvl8pPr marL="4571200" indent="-304747" algn="l" defTabSz="609493" rtl="0" eaLnBrk="1" latinLnBrk="0" hangingPunct="1">
        <a:spcBef>
          <a:spcPct val="20000"/>
        </a:spcBef>
        <a:buFont typeface="Arial"/>
        <a:buChar char="•"/>
        <a:defRPr sz="2700" kern="1200">
          <a:solidFill>
            <a:schemeClr val="tx1"/>
          </a:solidFill>
          <a:latin typeface="+mn-lt"/>
          <a:ea typeface="+mn-ea"/>
          <a:cs typeface="+mn-cs"/>
        </a:defRPr>
      </a:lvl8pPr>
      <a:lvl9pPr marL="5180693" indent="-304747" algn="l" defTabSz="609493" rtl="0" eaLnBrk="1" latinLnBrk="0" hangingPunct="1">
        <a:spcBef>
          <a:spcPct val="20000"/>
        </a:spcBef>
        <a:buFont typeface="Arial"/>
        <a:buChar char="•"/>
        <a:defRPr sz="2700" kern="1200">
          <a:solidFill>
            <a:schemeClr val="tx1"/>
          </a:solidFill>
          <a:latin typeface="+mn-lt"/>
          <a:ea typeface="+mn-ea"/>
          <a:cs typeface="+mn-cs"/>
        </a:defRPr>
      </a:lvl9pPr>
    </p:bodyStyle>
    <p:otherStyle>
      <a:defPPr>
        <a:defRPr lang="en-US"/>
      </a:defPPr>
      <a:lvl1pPr marL="0" algn="l" defTabSz="609493" rtl="0" eaLnBrk="1" latinLnBrk="0" hangingPunct="1">
        <a:defRPr sz="2400" kern="1200">
          <a:solidFill>
            <a:schemeClr val="tx1"/>
          </a:solidFill>
          <a:latin typeface="+mn-lt"/>
          <a:ea typeface="+mn-ea"/>
          <a:cs typeface="+mn-cs"/>
        </a:defRPr>
      </a:lvl1pPr>
      <a:lvl2pPr marL="609493" algn="l" defTabSz="609493" rtl="0" eaLnBrk="1" latinLnBrk="0" hangingPunct="1">
        <a:defRPr sz="2400" kern="1200">
          <a:solidFill>
            <a:schemeClr val="tx1"/>
          </a:solidFill>
          <a:latin typeface="+mn-lt"/>
          <a:ea typeface="+mn-ea"/>
          <a:cs typeface="+mn-cs"/>
        </a:defRPr>
      </a:lvl2pPr>
      <a:lvl3pPr marL="1218987" algn="l" defTabSz="609493" rtl="0" eaLnBrk="1" latinLnBrk="0" hangingPunct="1">
        <a:defRPr sz="2400" kern="1200">
          <a:solidFill>
            <a:schemeClr val="tx1"/>
          </a:solidFill>
          <a:latin typeface="+mn-lt"/>
          <a:ea typeface="+mn-ea"/>
          <a:cs typeface="+mn-cs"/>
        </a:defRPr>
      </a:lvl3pPr>
      <a:lvl4pPr marL="1828480" algn="l" defTabSz="609493" rtl="0" eaLnBrk="1" latinLnBrk="0" hangingPunct="1">
        <a:defRPr sz="2400" kern="1200">
          <a:solidFill>
            <a:schemeClr val="tx1"/>
          </a:solidFill>
          <a:latin typeface="+mn-lt"/>
          <a:ea typeface="+mn-ea"/>
          <a:cs typeface="+mn-cs"/>
        </a:defRPr>
      </a:lvl4pPr>
      <a:lvl5pPr marL="2437973" algn="l" defTabSz="609493" rtl="0" eaLnBrk="1" latinLnBrk="0" hangingPunct="1">
        <a:defRPr sz="2400" kern="1200">
          <a:solidFill>
            <a:schemeClr val="tx1"/>
          </a:solidFill>
          <a:latin typeface="+mn-lt"/>
          <a:ea typeface="+mn-ea"/>
          <a:cs typeface="+mn-cs"/>
        </a:defRPr>
      </a:lvl5pPr>
      <a:lvl6pPr marL="3047467" algn="l" defTabSz="609493" rtl="0" eaLnBrk="1" latinLnBrk="0" hangingPunct="1">
        <a:defRPr sz="2400" kern="1200">
          <a:solidFill>
            <a:schemeClr val="tx1"/>
          </a:solidFill>
          <a:latin typeface="+mn-lt"/>
          <a:ea typeface="+mn-ea"/>
          <a:cs typeface="+mn-cs"/>
        </a:defRPr>
      </a:lvl6pPr>
      <a:lvl7pPr marL="3656960" algn="l" defTabSz="609493" rtl="0" eaLnBrk="1" latinLnBrk="0" hangingPunct="1">
        <a:defRPr sz="2400" kern="1200">
          <a:solidFill>
            <a:schemeClr val="tx1"/>
          </a:solidFill>
          <a:latin typeface="+mn-lt"/>
          <a:ea typeface="+mn-ea"/>
          <a:cs typeface="+mn-cs"/>
        </a:defRPr>
      </a:lvl7pPr>
      <a:lvl8pPr marL="4266453" algn="l" defTabSz="609493" rtl="0" eaLnBrk="1" latinLnBrk="0" hangingPunct="1">
        <a:defRPr sz="2400" kern="1200">
          <a:solidFill>
            <a:schemeClr val="tx1"/>
          </a:solidFill>
          <a:latin typeface="+mn-lt"/>
          <a:ea typeface="+mn-ea"/>
          <a:cs typeface="+mn-cs"/>
        </a:defRPr>
      </a:lvl8pPr>
      <a:lvl9pPr marL="4875947" algn="l" defTabSz="609493"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z="3200" dirty="0"/>
              <a:t> Investment &amp; Benefit Logic Mapping</a:t>
            </a:r>
            <a:endParaRPr lang="en-AU" dirty="0"/>
          </a:p>
        </p:txBody>
      </p:sp>
      <p:sp>
        <p:nvSpPr>
          <p:cNvPr id="3" name="Content Placeholder 2"/>
          <p:cNvSpPr>
            <a:spLocks noGrp="1"/>
          </p:cNvSpPr>
          <p:nvPr>
            <p:ph idx="1"/>
          </p:nvPr>
        </p:nvSpPr>
        <p:spPr>
          <a:xfrm>
            <a:off x="1200723" y="1108969"/>
            <a:ext cx="8711845" cy="5749031"/>
          </a:xfrm>
        </p:spPr>
        <p:txBody>
          <a:bodyPr>
            <a:normAutofit/>
          </a:bodyPr>
          <a:lstStyle/>
          <a:p>
            <a:pPr marL="0" lvl="2" indent="0">
              <a:buNone/>
            </a:pPr>
            <a:endParaRPr lang="en-AU" sz="2600" dirty="0"/>
          </a:p>
          <a:p>
            <a:pPr marL="0" lvl="2" indent="0">
              <a:buNone/>
            </a:pPr>
            <a:r>
              <a:rPr lang="en-AU" sz="2600" dirty="0"/>
              <a:t>What is Investment &amp; Benefit Logic Mapping</a:t>
            </a:r>
          </a:p>
          <a:p>
            <a:pPr marL="0" lvl="2" indent="0">
              <a:buNone/>
            </a:pPr>
            <a:endParaRPr lang="en-AU" sz="2600" dirty="0"/>
          </a:p>
          <a:p>
            <a:pPr marL="0" lvl="2" indent="0">
              <a:buNone/>
            </a:pPr>
            <a:r>
              <a:rPr lang="en-GB" sz="2600" dirty="0"/>
              <a:t>Aligning benefits with strategy Example 1</a:t>
            </a:r>
          </a:p>
          <a:p>
            <a:pPr marL="0" indent="0">
              <a:lnSpc>
                <a:spcPct val="200000"/>
              </a:lnSpc>
              <a:buNone/>
            </a:pPr>
            <a:r>
              <a:rPr lang="en-GB" sz="2600" dirty="0"/>
              <a:t>Aligning benefits with strategy Example 2</a:t>
            </a:r>
          </a:p>
          <a:p>
            <a:pPr marL="0" indent="0">
              <a:lnSpc>
                <a:spcPct val="200000"/>
              </a:lnSpc>
              <a:buNone/>
            </a:pPr>
            <a:r>
              <a:rPr lang="en-GB" sz="2600" dirty="0"/>
              <a:t>Applying the Mapping Technique</a:t>
            </a:r>
          </a:p>
          <a:p>
            <a:pPr marL="0" indent="0">
              <a:lnSpc>
                <a:spcPct val="200000"/>
              </a:lnSpc>
              <a:buNone/>
            </a:pPr>
            <a:r>
              <a:rPr lang="en-GB" sz="2600" dirty="0"/>
              <a:t>How does the Change with the Existing or Future Strategic Thinking of the Organisation</a:t>
            </a:r>
            <a:endParaRPr lang="en-AU" sz="2600" dirty="0"/>
          </a:p>
        </p:txBody>
      </p:sp>
      <p:grpSp>
        <p:nvGrpSpPr>
          <p:cNvPr id="4" name="Group 3"/>
          <p:cNvGrpSpPr/>
          <p:nvPr/>
        </p:nvGrpSpPr>
        <p:grpSpPr>
          <a:xfrm>
            <a:off x="439325" y="1592209"/>
            <a:ext cx="602345" cy="602345"/>
            <a:chOff x="684213" y="1566862"/>
            <a:chExt cx="602345" cy="602345"/>
          </a:xfrm>
        </p:grpSpPr>
        <p:sp>
          <p:nvSpPr>
            <p:cNvPr id="5" name="Oval 4"/>
            <p:cNvSpPr/>
            <p:nvPr/>
          </p:nvSpPr>
          <p:spPr>
            <a:xfrm>
              <a:off x="684213" y="1566862"/>
              <a:ext cx="602345" cy="60234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Arial"/>
                <a:ea typeface="+mn-ea"/>
                <a:cs typeface="+mn-cs"/>
              </a:endParaRPr>
            </a:p>
          </p:txBody>
        </p:sp>
        <p:sp>
          <p:nvSpPr>
            <p:cNvPr id="6" name="TextBox 5"/>
            <p:cNvSpPr txBox="1">
              <a:spLocks/>
            </p:cNvSpPr>
            <p:nvPr/>
          </p:nvSpPr>
          <p:spPr>
            <a:xfrm>
              <a:off x="826332" y="1693875"/>
              <a:ext cx="318107" cy="3077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Arial"/>
                  <a:ea typeface="Roboto" panose="02000000000000000000" pitchFamily="2" charset="0"/>
                  <a:cs typeface="+mn-cs"/>
                </a:rPr>
                <a:t>01</a:t>
              </a:r>
            </a:p>
          </p:txBody>
        </p:sp>
      </p:grpSp>
      <p:grpSp>
        <p:nvGrpSpPr>
          <p:cNvPr id="7" name="Group 6"/>
          <p:cNvGrpSpPr/>
          <p:nvPr/>
        </p:nvGrpSpPr>
        <p:grpSpPr>
          <a:xfrm>
            <a:off x="439325" y="2488030"/>
            <a:ext cx="602345" cy="602345"/>
            <a:chOff x="6634331" y="1566862"/>
            <a:chExt cx="602345" cy="602345"/>
          </a:xfrm>
        </p:grpSpPr>
        <p:sp>
          <p:nvSpPr>
            <p:cNvPr id="8" name="Oval 7"/>
            <p:cNvSpPr/>
            <p:nvPr/>
          </p:nvSpPr>
          <p:spPr>
            <a:xfrm>
              <a:off x="6634331" y="1566862"/>
              <a:ext cx="602345" cy="60234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dirty="0">
                <a:ln>
                  <a:noFill/>
                </a:ln>
                <a:solidFill>
                  <a:prstClr val="white"/>
                </a:solidFill>
                <a:effectLst/>
                <a:uLnTx/>
                <a:uFillTx/>
                <a:latin typeface="Arial"/>
                <a:ea typeface="+mn-ea"/>
                <a:cs typeface="+mn-cs"/>
              </a:endParaRPr>
            </a:p>
          </p:txBody>
        </p:sp>
        <p:sp>
          <p:nvSpPr>
            <p:cNvPr id="9" name="TextBox 8"/>
            <p:cNvSpPr txBox="1">
              <a:spLocks/>
            </p:cNvSpPr>
            <p:nvPr/>
          </p:nvSpPr>
          <p:spPr>
            <a:xfrm>
              <a:off x="6776450" y="1693875"/>
              <a:ext cx="318107" cy="3077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Arial"/>
                  <a:ea typeface="Roboto" panose="02000000000000000000" pitchFamily="2" charset="0"/>
                  <a:cs typeface="+mn-cs"/>
                </a:rPr>
                <a:t>02</a:t>
              </a:r>
            </a:p>
          </p:txBody>
        </p:sp>
      </p:grpSp>
      <p:grpSp>
        <p:nvGrpSpPr>
          <p:cNvPr id="10" name="Group 9"/>
          <p:cNvGrpSpPr/>
          <p:nvPr/>
        </p:nvGrpSpPr>
        <p:grpSpPr>
          <a:xfrm>
            <a:off x="439325" y="3284604"/>
            <a:ext cx="602345" cy="602345"/>
            <a:chOff x="684213" y="3097465"/>
            <a:chExt cx="602345" cy="602345"/>
          </a:xfrm>
        </p:grpSpPr>
        <p:sp>
          <p:nvSpPr>
            <p:cNvPr id="11" name="Oval 10"/>
            <p:cNvSpPr/>
            <p:nvPr/>
          </p:nvSpPr>
          <p:spPr>
            <a:xfrm>
              <a:off x="684213" y="3097465"/>
              <a:ext cx="602345" cy="60234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Arial"/>
                <a:ea typeface="+mn-ea"/>
                <a:cs typeface="+mn-cs"/>
              </a:endParaRPr>
            </a:p>
          </p:txBody>
        </p:sp>
        <p:sp>
          <p:nvSpPr>
            <p:cNvPr id="12" name="TextBox 11"/>
            <p:cNvSpPr txBox="1">
              <a:spLocks/>
            </p:cNvSpPr>
            <p:nvPr/>
          </p:nvSpPr>
          <p:spPr>
            <a:xfrm>
              <a:off x="826332" y="3224478"/>
              <a:ext cx="318107" cy="3077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Arial"/>
                  <a:ea typeface="Roboto" panose="02000000000000000000" pitchFamily="2" charset="0"/>
                  <a:cs typeface="+mn-cs"/>
                </a:rPr>
                <a:t>03</a:t>
              </a:r>
            </a:p>
          </p:txBody>
        </p:sp>
      </p:grpSp>
      <p:grpSp>
        <p:nvGrpSpPr>
          <p:cNvPr id="13" name="Group 12">
            <a:extLst>
              <a:ext uri="{FF2B5EF4-FFF2-40B4-BE49-F238E27FC236}">
                <a16:creationId xmlns:a16="http://schemas.microsoft.com/office/drawing/2014/main" id="{F9155E73-6444-459F-94FE-04737F5F7127}"/>
              </a:ext>
            </a:extLst>
          </p:cNvPr>
          <p:cNvGrpSpPr/>
          <p:nvPr/>
        </p:nvGrpSpPr>
        <p:grpSpPr>
          <a:xfrm>
            <a:off x="518851" y="4208839"/>
            <a:ext cx="602345" cy="602345"/>
            <a:chOff x="684213" y="3097465"/>
            <a:chExt cx="602345" cy="602345"/>
          </a:xfrm>
        </p:grpSpPr>
        <p:sp>
          <p:nvSpPr>
            <p:cNvPr id="14" name="Oval 13">
              <a:extLst>
                <a:ext uri="{FF2B5EF4-FFF2-40B4-BE49-F238E27FC236}">
                  <a16:creationId xmlns:a16="http://schemas.microsoft.com/office/drawing/2014/main" id="{B364188D-E376-4F2E-A7A8-56EDC12C7BC7}"/>
                </a:ext>
              </a:extLst>
            </p:cNvPr>
            <p:cNvSpPr/>
            <p:nvPr/>
          </p:nvSpPr>
          <p:spPr>
            <a:xfrm>
              <a:off x="684213" y="3097465"/>
              <a:ext cx="602345" cy="602345"/>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Arial"/>
                <a:ea typeface="+mn-ea"/>
                <a:cs typeface="+mn-cs"/>
              </a:endParaRPr>
            </a:p>
          </p:txBody>
        </p:sp>
        <p:sp>
          <p:nvSpPr>
            <p:cNvPr id="15" name="TextBox 14">
              <a:extLst>
                <a:ext uri="{FF2B5EF4-FFF2-40B4-BE49-F238E27FC236}">
                  <a16:creationId xmlns:a16="http://schemas.microsoft.com/office/drawing/2014/main" id="{D93A1226-B22C-4198-BD39-A3ACA93B1A37}"/>
                </a:ext>
              </a:extLst>
            </p:cNvPr>
            <p:cNvSpPr txBox="1">
              <a:spLocks/>
            </p:cNvSpPr>
            <p:nvPr/>
          </p:nvSpPr>
          <p:spPr>
            <a:xfrm>
              <a:off x="826332" y="3224478"/>
              <a:ext cx="318107" cy="307777"/>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Arial"/>
                  <a:ea typeface="Roboto" panose="02000000000000000000" pitchFamily="2" charset="0"/>
                  <a:cs typeface="+mn-cs"/>
                </a:rPr>
                <a:t>04</a:t>
              </a:r>
            </a:p>
          </p:txBody>
        </p:sp>
      </p:grpSp>
      <p:grpSp>
        <p:nvGrpSpPr>
          <p:cNvPr id="21" name="Group 20">
            <a:extLst>
              <a:ext uri="{FF2B5EF4-FFF2-40B4-BE49-F238E27FC236}">
                <a16:creationId xmlns:a16="http://schemas.microsoft.com/office/drawing/2014/main" id="{B495D6D5-D84C-4F93-92A3-A22574153239}"/>
              </a:ext>
            </a:extLst>
          </p:cNvPr>
          <p:cNvGrpSpPr/>
          <p:nvPr/>
        </p:nvGrpSpPr>
        <p:grpSpPr>
          <a:xfrm>
            <a:off x="518851" y="5005413"/>
            <a:ext cx="602345" cy="602345"/>
            <a:chOff x="684213" y="3097465"/>
            <a:chExt cx="602345" cy="602345"/>
          </a:xfrm>
          <a:solidFill>
            <a:schemeClr val="accent2">
              <a:lumMod val="60000"/>
              <a:lumOff val="40000"/>
            </a:schemeClr>
          </a:solidFill>
        </p:grpSpPr>
        <p:sp>
          <p:nvSpPr>
            <p:cNvPr id="22" name="Oval 21">
              <a:extLst>
                <a:ext uri="{FF2B5EF4-FFF2-40B4-BE49-F238E27FC236}">
                  <a16:creationId xmlns:a16="http://schemas.microsoft.com/office/drawing/2014/main" id="{859C268E-6B79-4B69-8FAE-C29B6904381C}"/>
                </a:ext>
              </a:extLst>
            </p:cNvPr>
            <p:cNvSpPr/>
            <p:nvPr/>
          </p:nvSpPr>
          <p:spPr>
            <a:xfrm>
              <a:off x="684213" y="3097465"/>
              <a:ext cx="602345" cy="602345"/>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0" i="0" u="none" strike="noStrike" kern="1200" cap="none" spc="0" normalizeH="0" baseline="0" noProof="0">
                <a:ln>
                  <a:noFill/>
                </a:ln>
                <a:solidFill>
                  <a:prstClr val="white"/>
                </a:solidFill>
                <a:effectLst/>
                <a:uLnTx/>
                <a:uFillTx/>
                <a:latin typeface="Arial"/>
                <a:ea typeface="+mn-ea"/>
                <a:cs typeface="+mn-cs"/>
              </a:endParaRPr>
            </a:p>
          </p:txBody>
        </p:sp>
        <p:sp>
          <p:nvSpPr>
            <p:cNvPr id="23" name="TextBox 22">
              <a:extLst>
                <a:ext uri="{FF2B5EF4-FFF2-40B4-BE49-F238E27FC236}">
                  <a16:creationId xmlns:a16="http://schemas.microsoft.com/office/drawing/2014/main" id="{6FCC1B22-F6EC-4CAC-872C-367AEEB79666}"/>
                </a:ext>
              </a:extLst>
            </p:cNvPr>
            <p:cNvSpPr txBox="1">
              <a:spLocks/>
            </p:cNvSpPr>
            <p:nvPr/>
          </p:nvSpPr>
          <p:spPr>
            <a:xfrm>
              <a:off x="826332" y="3224478"/>
              <a:ext cx="318107" cy="307777"/>
            </a:xfrm>
            <a:prstGeom prst="rect">
              <a:avLst/>
            </a:prstGeom>
            <a:grpFill/>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uLnTx/>
                  <a:uFillTx/>
                  <a:latin typeface="Arial"/>
                  <a:ea typeface="Roboto" panose="02000000000000000000" pitchFamily="2" charset="0"/>
                  <a:cs typeface="+mn-cs"/>
                </a:rPr>
                <a:t>05</a:t>
              </a:r>
            </a:p>
          </p:txBody>
        </p:sp>
      </p:grpSp>
    </p:spTree>
    <p:extLst>
      <p:ext uri="{BB962C8B-B14F-4D97-AF65-F5344CB8AC3E}">
        <p14:creationId xmlns:p14="http://schemas.microsoft.com/office/powerpoint/2010/main" val="28066784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9" name="Group 8"/>
          <p:cNvGrpSpPr/>
          <p:nvPr/>
        </p:nvGrpSpPr>
        <p:grpSpPr>
          <a:xfrm>
            <a:off x="788397" y="1369666"/>
            <a:ext cx="10028433" cy="6844504"/>
            <a:chOff x="-1212006" y="-1428214"/>
            <a:chExt cx="12651459" cy="8634735"/>
          </a:xfrm>
        </p:grpSpPr>
        <p:grpSp>
          <p:nvGrpSpPr>
            <p:cNvPr id="14" name="Group 13"/>
            <p:cNvGrpSpPr/>
            <p:nvPr/>
          </p:nvGrpSpPr>
          <p:grpSpPr>
            <a:xfrm>
              <a:off x="-1212006" y="-1346844"/>
              <a:ext cx="7420533" cy="2226438"/>
              <a:chOff x="-1849842" y="-1482999"/>
              <a:chExt cx="7420533" cy="2226438"/>
            </a:xfrm>
          </p:grpSpPr>
          <p:sp>
            <p:nvSpPr>
              <p:cNvPr id="2" name="Oval 1"/>
              <p:cNvSpPr/>
              <p:nvPr/>
            </p:nvSpPr>
            <p:spPr>
              <a:xfrm>
                <a:off x="-1849842" y="-1463645"/>
                <a:ext cx="2179530" cy="217952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1907704" rtl="0" eaLnBrk="1" fontAlgn="base" latinLnBrk="0" hangingPunct="1">
                  <a:lnSpc>
                    <a:spcPct val="100000"/>
                  </a:lnSpc>
                  <a:spcBef>
                    <a:spcPct val="0"/>
                  </a:spcBef>
                  <a:spcAft>
                    <a:spcPct val="0"/>
                  </a:spcAft>
                  <a:buClrTx/>
                  <a:buSzTx/>
                  <a:buFontTx/>
                  <a:buNone/>
                  <a:tabLst/>
                  <a:defRPr/>
                </a:pPr>
                <a:r>
                  <a:rPr kumimoji="0" lang="en-AU" sz="1800" b="1" i="0" u="none" strike="noStrike" kern="1200" cap="none" spc="0" normalizeH="0" baseline="0" noProof="0" dirty="0">
                    <a:ln>
                      <a:noFill/>
                    </a:ln>
                    <a:solidFill>
                      <a:prstClr val="white"/>
                    </a:solidFill>
                    <a:effectLst/>
                    <a:uLnTx/>
                    <a:uFillTx/>
                    <a:latin typeface="Arial"/>
                    <a:ea typeface="+mn-ea"/>
                    <a:cs typeface="+mn-cs"/>
                  </a:rPr>
                  <a:t>Drivers</a:t>
                </a:r>
              </a:p>
            </p:txBody>
          </p:sp>
          <p:sp>
            <p:nvSpPr>
              <p:cNvPr id="3" name="Oval 2"/>
              <p:cNvSpPr/>
              <p:nvPr/>
            </p:nvSpPr>
            <p:spPr>
              <a:xfrm>
                <a:off x="719341" y="-1436088"/>
                <a:ext cx="2179527" cy="2179527"/>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lIns="0" tIns="0" rIns="0" bIns="0" rtlCol="0" anchor="ctr"/>
              <a:lstStyle/>
              <a:p>
                <a:pPr marL="0" marR="0" lvl="0" indent="0" algn="ctr" defTabSz="1907704" rtl="0" eaLnBrk="1" fontAlgn="base" latinLnBrk="0" hangingPunct="1">
                  <a:lnSpc>
                    <a:spcPct val="100000"/>
                  </a:lnSpc>
                  <a:spcBef>
                    <a:spcPct val="0"/>
                  </a:spcBef>
                  <a:spcAft>
                    <a:spcPct val="0"/>
                  </a:spcAft>
                  <a:buClrTx/>
                  <a:buSzTx/>
                  <a:buFontTx/>
                  <a:buNone/>
                  <a:tabLst/>
                  <a:defRPr/>
                </a:pPr>
                <a:r>
                  <a:rPr kumimoji="0" lang="en-AU" sz="1800" b="1" i="0" u="none" strike="noStrike" kern="1200" cap="none" spc="0" normalizeH="0" baseline="0" noProof="0" dirty="0">
                    <a:ln>
                      <a:noFill/>
                    </a:ln>
                    <a:solidFill>
                      <a:prstClr val="white"/>
                    </a:solidFill>
                    <a:effectLst/>
                    <a:uLnTx/>
                    <a:uFillTx/>
                    <a:latin typeface="Arial"/>
                    <a:ea typeface="+mn-ea"/>
                    <a:cs typeface="+mn-cs"/>
                  </a:rPr>
                  <a:t>Objectives</a:t>
                </a:r>
              </a:p>
            </p:txBody>
          </p:sp>
          <p:sp>
            <p:nvSpPr>
              <p:cNvPr id="4" name="Oval 3"/>
              <p:cNvSpPr/>
              <p:nvPr/>
            </p:nvSpPr>
            <p:spPr>
              <a:xfrm>
                <a:off x="3391163" y="-1482999"/>
                <a:ext cx="2179528" cy="2179527"/>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wrap="none" lIns="0" tIns="0" rIns="0" bIns="0" rtlCol="0" anchor="ctr" anchorCtr="0"/>
              <a:lstStyle/>
              <a:p>
                <a:pPr marL="0" marR="0" lvl="0" indent="0" algn="ctr" defTabSz="1907704" rtl="0" eaLnBrk="1" fontAlgn="base" latinLnBrk="0" hangingPunct="1">
                  <a:lnSpc>
                    <a:spcPct val="100000"/>
                  </a:lnSpc>
                  <a:spcBef>
                    <a:spcPct val="0"/>
                  </a:spcBef>
                  <a:spcAft>
                    <a:spcPct val="0"/>
                  </a:spcAft>
                  <a:buClrTx/>
                  <a:buSzTx/>
                  <a:buFontTx/>
                  <a:buNone/>
                  <a:tabLst/>
                  <a:defRPr/>
                </a:pPr>
                <a:r>
                  <a:rPr kumimoji="0" lang="en-AU" sz="1800" b="1" i="0" u="none" strike="noStrike" kern="1200" cap="none" spc="0" normalizeH="0" baseline="0" noProof="0" dirty="0">
                    <a:ln>
                      <a:noFill/>
                    </a:ln>
                    <a:solidFill>
                      <a:prstClr val="white"/>
                    </a:solidFill>
                    <a:effectLst/>
                    <a:uLnTx/>
                    <a:uFillTx/>
                    <a:latin typeface="Arial"/>
                    <a:ea typeface="+mn-ea"/>
                    <a:cs typeface="+mn-cs"/>
                  </a:rPr>
                  <a:t>Benefits</a:t>
                </a:r>
              </a:p>
            </p:txBody>
          </p:sp>
        </p:grpSp>
        <p:grpSp>
          <p:nvGrpSpPr>
            <p:cNvPr id="15" name="Group 14"/>
            <p:cNvGrpSpPr/>
            <p:nvPr/>
          </p:nvGrpSpPr>
          <p:grpSpPr>
            <a:xfrm>
              <a:off x="3015914" y="-1428214"/>
              <a:ext cx="8423539" cy="5966229"/>
              <a:chOff x="2332358" y="-1799689"/>
              <a:chExt cx="8423539" cy="5966229"/>
            </a:xfrm>
          </p:grpSpPr>
          <p:sp>
            <p:nvSpPr>
              <p:cNvPr id="6" name="Oval 5"/>
              <p:cNvSpPr/>
              <p:nvPr/>
            </p:nvSpPr>
            <p:spPr>
              <a:xfrm>
                <a:off x="8576369" y="-1691319"/>
                <a:ext cx="2179528" cy="2179528"/>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marL="0" marR="0" lvl="0" indent="0" algn="ctr" defTabSz="1907704" rtl="0" eaLnBrk="1" fontAlgn="base" latinLnBrk="0" hangingPunct="1">
                  <a:lnSpc>
                    <a:spcPct val="100000"/>
                  </a:lnSpc>
                  <a:spcBef>
                    <a:spcPct val="0"/>
                  </a:spcBef>
                  <a:spcAft>
                    <a:spcPct val="0"/>
                  </a:spcAft>
                  <a:buClrTx/>
                  <a:buSzTx/>
                  <a:buFontTx/>
                  <a:buNone/>
                  <a:tabLst/>
                  <a:defRPr/>
                </a:pPr>
                <a:r>
                  <a:rPr kumimoji="0" lang="en-AU" sz="1800" b="1" i="0" u="none" strike="noStrike" kern="1200" cap="none" spc="0" normalizeH="0" baseline="0" noProof="0" dirty="0">
                    <a:ln>
                      <a:noFill/>
                    </a:ln>
                    <a:solidFill>
                      <a:prstClr val="white"/>
                    </a:solidFill>
                    <a:effectLst/>
                    <a:uLnTx/>
                    <a:uFillTx/>
                    <a:latin typeface="Arial"/>
                    <a:ea typeface="+mn-ea"/>
                    <a:cs typeface="+mn-cs"/>
                  </a:rPr>
                  <a:t>Enabling Factors</a:t>
                </a:r>
              </a:p>
            </p:txBody>
          </p:sp>
          <p:sp>
            <p:nvSpPr>
              <p:cNvPr id="7" name="Oval 6"/>
              <p:cNvSpPr/>
              <p:nvPr/>
            </p:nvSpPr>
            <p:spPr>
              <a:xfrm>
                <a:off x="2332358" y="931169"/>
                <a:ext cx="3192612" cy="3235371"/>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lIns="0" tIns="0" rIns="0" bIns="0" rtlCol="0" anchor="ctr"/>
              <a:lstStyle/>
              <a:p>
                <a:pPr marL="0" marR="0" lvl="0" indent="0" algn="ctr" defTabSz="1907704" rtl="0" eaLnBrk="1" fontAlgn="base" latinLnBrk="0" hangingPunct="1">
                  <a:lnSpc>
                    <a:spcPct val="100000"/>
                  </a:lnSpc>
                  <a:spcBef>
                    <a:spcPct val="0"/>
                  </a:spcBef>
                  <a:spcAft>
                    <a:spcPct val="0"/>
                  </a:spcAft>
                  <a:buClrTx/>
                  <a:buSzTx/>
                  <a:buFontTx/>
                  <a:buNone/>
                  <a:tabLst/>
                  <a:defRPr/>
                </a:pPr>
                <a:r>
                  <a:rPr kumimoji="0" lang="en-AU" sz="1800" b="1" i="0" u="none" strike="noStrike" kern="1200" cap="none" spc="0" normalizeH="0" baseline="0" noProof="0" dirty="0">
                    <a:ln>
                      <a:noFill/>
                    </a:ln>
                    <a:solidFill>
                      <a:prstClr val="white"/>
                    </a:solidFill>
                    <a:effectLst/>
                    <a:uLnTx/>
                    <a:uFillTx/>
                    <a:latin typeface="Arial"/>
                    <a:ea typeface="+mn-ea"/>
                    <a:cs typeface="+mn-cs"/>
                  </a:rPr>
                  <a:t>Communicated and Potential Value!</a:t>
                </a:r>
              </a:p>
            </p:txBody>
          </p:sp>
          <p:sp>
            <p:nvSpPr>
              <p:cNvPr id="13" name="Oval 12"/>
              <p:cNvSpPr/>
              <p:nvPr/>
            </p:nvSpPr>
            <p:spPr>
              <a:xfrm>
                <a:off x="5760110" y="-1799689"/>
                <a:ext cx="2179529" cy="2179528"/>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marR="0" lvl="0" indent="0" algn="ctr" defTabSz="1907704" rtl="0" eaLnBrk="1" fontAlgn="base" latinLnBrk="0" hangingPunct="1">
                  <a:lnSpc>
                    <a:spcPct val="100000"/>
                  </a:lnSpc>
                  <a:spcBef>
                    <a:spcPct val="0"/>
                  </a:spcBef>
                  <a:spcAft>
                    <a:spcPct val="0"/>
                  </a:spcAft>
                  <a:buClrTx/>
                  <a:buSzTx/>
                  <a:buFontTx/>
                  <a:buNone/>
                  <a:tabLst/>
                  <a:defRPr/>
                </a:pPr>
                <a:r>
                  <a:rPr kumimoji="0" lang="en-AU" sz="1800" b="1" i="0" u="none" strike="noStrike" kern="1200" cap="none" spc="0" normalizeH="0" baseline="0" noProof="0" dirty="0">
                    <a:ln>
                      <a:noFill/>
                    </a:ln>
                    <a:solidFill>
                      <a:prstClr val="white"/>
                    </a:solidFill>
                    <a:effectLst/>
                    <a:uLnTx/>
                    <a:uFillTx/>
                    <a:latin typeface="Arial"/>
                    <a:ea typeface="+mn-ea"/>
                    <a:cs typeface="+mn-cs"/>
                  </a:rPr>
                  <a:t>Changes</a:t>
                </a:r>
              </a:p>
            </p:txBody>
          </p:sp>
        </p:grpSp>
        <p:sp>
          <p:nvSpPr>
            <p:cNvPr id="5" name="TextBox 4">
              <a:extLst>
                <a:ext uri="{FF2B5EF4-FFF2-40B4-BE49-F238E27FC236}">
                  <a16:creationId xmlns:a16="http://schemas.microsoft.com/office/drawing/2014/main" id="{1B6EDF57-83AF-7541-8859-132273992F8A}"/>
                </a:ext>
              </a:extLst>
            </p:cNvPr>
            <p:cNvSpPr txBox="1"/>
            <p:nvPr/>
          </p:nvSpPr>
          <p:spPr>
            <a:xfrm>
              <a:off x="2651" y="6876485"/>
              <a:ext cx="11142610" cy="330036"/>
            </a:xfrm>
            <a:prstGeom prst="rect">
              <a:avLst/>
            </a:prstGeom>
            <a:noFill/>
          </p:spPr>
          <p:txBody>
            <a:bodyPr wrap="square" rtlCol="0">
              <a:spAutoFit/>
            </a:bodyPr>
            <a:lstStyle/>
            <a:p>
              <a:pPr marL="0" marR="0" lvl="0" indent="0" algn="l" defTabSz="1907704" rtl="0" eaLnBrk="1" fontAlgn="base" latinLnBrk="0" hangingPunct="1">
                <a:lnSpc>
                  <a:spcPct val="100000"/>
                </a:lnSpc>
                <a:spcBef>
                  <a:spcPct val="0"/>
                </a:spcBef>
                <a:spcAft>
                  <a:spcPct val="0"/>
                </a:spcAft>
                <a:buClrTx/>
                <a:buSzTx/>
                <a:buFontTx/>
                <a:buNone/>
                <a:tabLst/>
                <a:defRPr/>
              </a:pPr>
              <a:r>
                <a:rPr kumimoji="0" lang="en-AU" sz="1050" b="0" i="1" u="none" strike="noStrike" kern="1200" cap="none" spc="0" normalizeH="0" baseline="0" noProof="0" dirty="0">
                  <a:ln>
                    <a:noFill/>
                  </a:ln>
                  <a:solidFill>
                    <a:prstClr val="white">
                      <a:lumMod val="50000"/>
                    </a:prstClr>
                  </a:solidFill>
                  <a:effectLst/>
                  <a:uLnTx/>
                  <a:uFillTx/>
                  <a:latin typeface="Arial" charset="0"/>
                  <a:ea typeface="+mn-ea"/>
                  <a:cs typeface="+mn-cs"/>
                </a:rPr>
                <a:t>Adapted from: De </a:t>
              </a:r>
              <a:r>
                <a:rPr kumimoji="0" lang="en-AU" sz="1050" b="0" i="1" u="none" strike="noStrike" kern="1200" cap="none" spc="0" normalizeH="0" baseline="0" noProof="0" dirty="0" err="1">
                  <a:ln>
                    <a:noFill/>
                  </a:ln>
                  <a:solidFill>
                    <a:prstClr val="white">
                      <a:lumMod val="50000"/>
                    </a:prstClr>
                  </a:solidFill>
                  <a:effectLst/>
                  <a:uLnTx/>
                  <a:uFillTx/>
                  <a:latin typeface="Arial" charset="0"/>
                  <a:ea typeface="+mn-ea"/>
                  <a:cs typeface="+mn-cs"/>
                </a:rPr>
                <a:t>Prins</a:t>
              </a:r>
              <a:r>
                <a:rPr kumimoji="0" lang="en-AU" sz="1050" b="0" i="1" u="none" strike="noStrike" kern="1200" cap="none" spc="0" normalizeH="0" baseline="0" noProof="0" dirty="0">
                  <a:ln>
                    <a:noFill/>
                  </a:ln>
                  <a:solidFill>
                    <a:prstClr val="white">
                      <a:lumMod val="50000"/>
                    </a:prstClr>
                  </a:solidFill>
                  <a:effectLst/>
                  <a:uLnTx/>
                  <a:uFillTx/>
                  <a:latin typeface="Arial" charset="0"/>
                  <a:ea typeface="+mn-ea"/>
                  <a:cs typeface="+mn-cs"/>
                </a:rPr>
                <a:t>, P. et al, 2018 ‘Six Batteries of Change’, </a:t>
              </a:r>
              <a:r>
                <a:rPr kumimoji="0" lang="en-AU" sz="1050" b="0" i="1" u="none" strike="noStrike" kern="1200" cap="none" spc="0" normalizeH="0" baseline="0" noProof="0" dirty="0" err="1">
                  <a:ln>
                    <a:noFill/>
                  </a:ln>
                  <a:solidFill>
                    <a:prstClr val="white">
                      <a:lumMod val="50000"/>
                    </a:prstClr>
                  </a:solidFill>
                  <a:effectLst/>
                  <a:uLnTx/>
                  <a:uFillTx/>
                  <a:latin typeface="Arial" charset="0"/>
                  <a:ea typeface="+mn-ea"/>
                  <a:cs typeface="+mn-cs"/>
                </a:rPr>
                <a:t>Vlerick</a:t>
              </a:r>
              <a:r>
                <a:rPr kumimoji="0" lang="en-AU" sz="1050" b="0" i="1" u="none" strike="noStrike" kern="1200" cap="none" spc="0" normalizeH="0" baseline="0" noProof="0" dirty="0">
                  <a:ln>
                    <a:noFill/>
                  </a:ln>
                  <a:solidFill>
                    <a:prstClr val="white">
                      <a:lumMod val="50000"/>
                    </a:prstClr>
                  </a:solidFill>
                  <a:effectLst/>
                  <a:uLnTx/>
                  <a:uFillTx/>
                  <a:latin typeface="Arial" charset="0"/>
                  <a:ea typeface="+mn-ea"/>
                  <a:cs typeface="+mn-cs"/>
                </a:rPr>
                <a:t> Business School Press</a:t>
              </a:r>
              <a:endParaRPr kumimoji="0" lang="en-US" sz="1050" b="0" i="1" u="none" strike="noStrike" kern="1200" cap="none" spc="0" normalizeH="0" baseline="0" noProof="0" dirty="0">
                <a:ln>
                  <a:noFill/>
                </a:ln>
                <a:solidFill>
                  <a:prstClr val="white">
                    <a:lumMod val="50000"/>
                  </a:prstClr>
                </a:solidFill>
                <a:effectLst/>
                <a:uLnTx/>
                <a:uFillTx/>
                <a:latin typeface="Arial" charset="0"/>
                <a:ea typeface="+mn-ea"/>
                <a:cs typeface="+mn-cs"/>
              </a:endParaRPr>
            </a:p>
          </p:txBody>
        </p:sp>
        <p:sp>
          <p:nvSpPr>
            <p:cNvPr id="8" name="TextBox 7">
              <a:extLst>
                <a:ext uri="{FF2B5EF4-FFF2-40B4-BE49-F238E27FC236}">
                  <a16:creationId xmlns:a16="http://schemas.microsoft.com/office/drawing/2014/main" id="{F51DA490-24CB-DA4C-A4ED-5A2D88EB1998}"/>
                </a:ext>
              </a:extLst>
            </p:cNvPr>
            <p:cNvSpPr txBox="1"/>
            <p:nvPr/>
          </p:nvSpPr>
          <p:spPr>
            <a:xfrm>
              <a:off x="-737367" y="1243777"/>
              <a:ext cx="4373904" cy="465934"/>
            </a:xfrm>
            <a:prstGeom prst="rect">
              <a:avLst/>
            </a:prstGeom>
            <a:noFill/>
          </p:spPr>
          <p:txBody>
            <a:bodyPr wrap="square" rtlCol="0">
              <a:spAutoFit/>
            </a:bodyPr>
            <a:lstStyle/>
            <a:p>
              <a:pPr marL="0" marR="0" lvl="0" indent="0" algn="l" defTabSz="1907704" rtl="0" eaLnBrk="1" fontAlgn="base" latinLnBrk="0" hangingPunct="1">
                <a:lnSpc>
                  <a:spcPct val="100000"/>
                </a:lnSpc>
                <a:spcBef>
                  <a:spcPct val="0"/>
                </a:spcBef>
                <a:spcAft>
                  <a:spcPct val="0"/>
                </a:spcAft>
                <a:buClrTx/>
                <a:buSzTx/>
                <a:buFontTx/>
                <a:buNone/>
                <a:tabLst/>
                <a:defRPr/>
              </a:pPr>
              <a:endParaRPr kumimoji="0" lang="en-US" sz="1800" b="0" i="1" u="none" strike="noStrike" kern="1200" cap="none" spc="0" normalizeH="0" baseline="0" noProof="0" dirty="0">
                <a:ln>
                  <a:noFill/>
                </a:ln>
                <a:solidFill>
                  <a:prstClr val="black"/>
                </a:solidFill>
                <a:effectLst/>
                <a:uLnTx/>
                <a:uFillTx/>
                <a:latin typeface="Arial" charset="0"/>
                <a:ea typeface="+mn-ea"/>
                <a:cs typeface="+mn-cs"/>
              </a:endParaRPr>
            </a:p>
          </p:txBody>
        </p:sp>
      </p:grpSp>
      <p:sp>
        <p:nvSpPr>
          <p:cNvPr id="10" name="Title 9"/>
          <p:cNvSpPr>
            <a:spLocks noGrp="1"/>
          </p:cNvSpPr>
          <p:nvPr>
            <p:ph type="title"/>
          </p:nvPr>
        </p:nvSpPr>
        <p:spPr/>
        <p:txBody>
          <a:bodyPr>
            <a:noAutofit/>
          </a:bodyPr>
          <a:lstStyle/>
          <a:p>
            <a:r>
              <a:rPr lang="en-US" dirty="0"/>
              <a:t>Investment &amp; Benefit Logic Mapping</a:t>
            </a:r>
            <a:endParaRPr lang="en-AU" dirty="0"/>
          </a:p>
        </p:txBody>
      </p:sp>
    </p:spTree>
    <p:extLst>
      <p:ext uri="{BB962C8B-B14F-4D97-AF65-F5344CB8AC3E}">
        <p14:creationId xmlns:p14="http://schemas.microsoft.com/office/powerpoint/2010/main" val="148291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3" name="Text Box 15">
            <a:extLst>
              <a:ext uri="{FF2B5EF4-FFF2-40B4-BE49-F238E27FC236}">
                <a16:creationId xmlns:a16="http://schemas.microsoft.com/office/drawing/2014/main" id="{93DB3682-BBC3-4545-81AD-AB9CA4B3F70E}"/>
              </a:ext>
            </a:extLst>
          </p:cNvPr>
          <p:cNvSpPr txBox="1">
            <a:spLocks noChangeArrowheads="1"/>
          </p:cNvSpPr>
          <p:nvPr/>
        </p:nvSpPr>
        <p:spPr bwMode="auto">
          <a:xfrm>
            <a:off x="3524251" y="1525588"/>
            <a:ext cx="1336675" cy="341312"/>
          </a:xfrm>
          <a:prstGeom prst="rect">
            <a:avLst/>
          </a:prstGeom>
          <a:noFill/>
          <a:ln>
            <a:noFill/>
          </a:ln>
          <a:effectLst/>
        </p:spPr>
        <p:txBody>
          <a:bodyPr lIns="65294" tIns="32648" rIns="65294" bIns="32648">
            <a:spAutoFit/>
          </a:bodyPr>
          <a:lstStyle>
            <a:lvl1pPr defTabSz="1279525">
              <a:defRPr>
                <a:solidFill>
                  <a:schemeClr val="tx1"/>
                </a:solidFill>
                <a:latin typeface="Arial" charset="0"/>
                <a:ea typeface="ＭＳ Ｐゴシック" charset="0"/>
              </a:defRPr>
            </a:lvl1pPr>
            <a:lvl2pPr defTabSz="1279525">
              <a:defRPr>
                <a:solidFill>
                  <a:schemeClr val="tx1"/>
                </a:solidFill>
                <a:latin typeface="Arial" charset="0"/>
                <a:ea typeface="ＭＳ Ｐゴシック" charset="0"/>
              </a:defRPr>
            </a:lvl2pPr>
            <a:lvl3pPr defTabSz="1279525">
              <a:defRPr>
                <a:solidFill>
                  <a:schemeClr val="tx1"/>
                </a:solidFill>
                <a:latin typeface="Arial" charset="0"/>
                <a:ea typeface="ＭＳ Ｐゴシック" charset="0"/>
              </a:defRPr>
            </a:lvl3pPr>
            <a:lvl4pPr defTabSz="1279525">
              <a:defRPr>
                <a:solidFill>
                  <a:schemeClr val="tx1"/>
                </a:solidFill>
                <a:latin typeface="Arial" charset="0"/>
                <a:ea typeface="ＭＳ Ｐゴシック" charset="0"/>
              </a:defRPr>
            </a:lvl4pPr>
            <a:lvl5pPr defTabSz="1279525">
              <a:defRPr>
                <a:solidFill>
                  <a:schemeClr val="tx1"/>
                </a:solidFill>
                <a:latin typeface="Arial" charset="0"/>
                <a:ea typeface="ＭＳ Ｐゴシック" charset="0"/>
              </a:defRPr>
            </a:lvl5pPr>
            <a:lvl6pPr defTabSz="1279525" fontAlgn="base">
              <a:spcBef>
                <a:spcPct val="0"/>
              </a:spcBef>
              <a:spcAft>
                <a:spcPct val="0"/>
              </a:spcAft>
              <a:defRPr>
                <a:solidFill>
                  <a:schemeClr val="tx1"/>
                </a:solidFill>
                <a:latin typeface="Arial" charset="0"/>
                <a:ea typeface="ＭＳ Ｐゴシック" charset="0"/>
              </a:defRPr>
            </a:lvl6pPr>
            <a:lvl7pPr defTabSz="1279525" fontAlgn="base">
              <a:spcBef>
                <a:spcPct val="0"/>
              </a:spcBef>
              <a:spcAft>
                <a:spcPct val="0"/>
              </a:spcAft>
              <a:defRPr>
                <a:solidFill>
                  <a:schemeClr val="tx1"/>
                </a:solidFill>
                <a:latin typeface="Arial" charset="0"/>
                <a:ea typeface="ＭＳ Ｐゴシック" charset="0"/>
              </a:defRPr>
            </a:lvl7pPr>
            <a:lvl8pPr defTabSz="1279525" fontAlgn="base">
              <a:spcBef>
                <a:spcPct val="0"/>
              </a:spcBef>
              <a:spcAft>
                <a:spcPct val="0"/>
              </a:spcAft>
              <a:defRPr>
                <a:solidFill>
                  <a:schemeClr val="tx1"/>
                </a:solidFill>
                <a:latin typeface="Arial" charset="0"/>
                <a:ea typeface="ＭＳ Ｐゴシック" charset="0"/>
              </a:defRPr>
            </a:lvl8pPr>
            <a:lvl9pPr defTabSz="1279525" fontAlgn="base">
              <a:spcBef>
                <a:spcPct val="0"/>
              </a:spcBef>
              <a:spcAft>
                <a:spcPct val="0"/>
              </a:spcAft>
              <a:defRPr>
                <a:solidFill>
                  <a:schemeClr val="tx1"/>
                </a:solidFill>
                <a:latin typeface="Arial" charset="0"/>
                <a:ea typeface="ＭＳ Ｐゴシック" charset="0"/>
              </a:defRPr>
            </a:lvl9pPr>
          </a:lstStyle>
          <a:p>
            <a:pPr marL="0" marR="0" lvl="0" indent="0" algn="l" defTabSz="1279525" rtl="0" eaLnBrk="1" fontAlgn="auto" latinLnBrk="0" hangingPunct="1">
              <a:lnSpc>
                <a:spcPct val="100000"/>
              </a:lnSpc>
              <a:spcBef>
                <a:spcPct val="5000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ＭＳ Ｐゴシック" charset="0"/>
              <a:cs typeface="+mn-cs"/>
            </a:endParaRPr>
          </a:p>
        </p:txBody>
      </p:sp>
      <p:sp>
        <p:nvSpPr>
          <p:cNvPr id="2192" name="Line 144">
            <a:extLst>
              <a:ext uri="{FF2B5EF4-FFF2-40B4-BE49-F238E27FC236}">
                <a16:creationId xmlns:a16="http://schemas.microsoft.com/office/drawing/2014/main" id="{37A169CC-F300-43F9-8FBF-51B78EE433DF}"/>
              </a:ext>
            </a:extLst>
          </p:cNvPr>
          <p:cNvSpPr>
            <a:spLocks noChangeShapeType="1"/>
          </p:cNvSpPr>
          <p:nvPr/>
        </p:nvSpPr>
        <p:spPr bwMode="auto">
          <a:xfrm flipV="1">
            <a:off x="1744663" y="2374656"/>
            <a:ext cx="153988" cy="0"/>
          </a:xfrm>
          <a:prstGeom prst="line">
            <a:avLst/>
          </a:prstGeom>
          <a:noFill/>
          <a:ln w="9525">
            <a:solidFill>
              <a:schemeClr val="tx1"/>
            </a:solidFill>
            <a:round/>
            <a:headEnd/>
            <a:tailEnd type="triangle" w="med" len="med"/>
          </a:ln>
          <a:effectLst/>
        </p:spPr>
        <p:txBody>
          <a:bodyPr lIns="65294" tIns="32648" rIns="65294" bIns="3264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MS PGothic" charset="0"/>
              <a:cs typeface="MS PGothic" charset="0"/>
            </a:endParaRPr>
          </a:p>
        </p:txBody>
      </p:sp>
      <p:sp>
        <p:nvSpPr>
          <p:cNvPr id="78" name="AutoShape 19">
            <a:extLst>
              <a:ext uri="{FF2B5EF4-FFF2-40B4-BE49-F238E27FC236}">
                <a16:creationId xmlns:a16="http://schemas.microsoft.com/office/drawing/2014/main" id="{DCC11C25-F008-4ED0-9723-C2B772188E85}"/>
              </a:ext>
            </a:extLst>
          </p:cNvPr>
          <p:cNvSpPr>
            <a:spLocks noChangeArrowheads="1"/>
          </p:cNvSpPr>
          <p:nvPr/>
        </p:nvSpPr>
        <p:spPr bwMode="auto">
          <a:xfrm>
            <a:off x="3772627" y="1428202"/>
            <a:ext cx="1798638" cy="1336675"/>
          </a:xfrm>
          <a:prstGeom prst="roundRect">
            <a:avLst>
              <a:gd name="adj" fmla="val 16667"/>
            </a:avLst>
          </a:prstGeom>
          <a:solidFill>
            <a:schemeClr val="accent5">
              <a:lumMod val="60000"/>
              <a:lumOff val="40000"/>
            </a:schemeClr>
          </a:solidFill>
          <a:ln w="28575">
            <a:solidFill>
              <a:schemeClr val="tx1"/>
            </a:solidFill>
            <a:round/>
            <a:headEnd/>
            <a:tailEnd/>
          </a:ln>
          <a:effectLst/>
        </p:spPr>
        <p:txBody>
          <a:bodyPr lIns="46642" tIns="23321" rIns="46642" bIns="23321" anchor="ctr"/>
          <a:lstStyle/>
          <a:p>
            <a:pPr marL="914400" marR="0" lvl="2" indent="0" algn="l" defTabSz="652662" rtl="0" eaLnBrk="1" fontAlgn="auto" latinLnBrk="0" hangingPunct="1">
              <a:lnSpc>
                <a:spcPct val="100000"/>
              </a:lnSpc>
              <a:spcBef>
                <a:spcPts val="0"/>
              </a:spcBef>
              <a:spcAft>
                <a:spcPts val="0"/>
              </a:spcAft>
              <a:buClrTx/>
              <a:buSzTx/>
              <a:buFontTx/>
              <a:buNone/>
              <a:tabLst/>
              <a:defRPr/>
            </a:pPr>
            <a:endParaRPr kumimoji="0" lang="en-GB" sz="1400" b="1" i="0" u="sng"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a:p>
            <a:pPr marL="914400" marR="0" lvl="2" indent="0" algn="l" defTabSz="652662" rtl="0" eaLnBrk="1" fontAlgn="auto" latinLnBrk="0" hangingPunct="1">
              <a:lnSpc>
                <a:spcPct val="100000"/>
              </a:lnSpc>
              <a:spcBef>
                <a:spcPts val="0"/>
              </a:spcBef>
              <a:spcAft>
                <a:spcPts val="0"/>
              </a:spcAft>
              <a:buClrTx/>
              <a:buSzTx/>
              <a:buFontTx/>
              <a:buNone/>
              <a:tabLst/>
              <a:defRPr/>
            </a:pPr>
            <a:endParaRPr kumimoji="0" lang="en-GB" sz="1400" b="1" i="0" u="sng"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rPr>
              <a:t>Customer Experience</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p:txBody>
      </p:sp>
      <p:sp>
        <p:nvSpPr>
          <p:cNvPr id="23557" name="AutoShape 21">
            <a:extLst>
              <a:ext uri="{FF2B5EF4-FFF2-40B4-BE49-F238E27FC236}">
                <a16:creationId xmlns:a16="http://schemas.microsoft.com/office/drawing/2014/main" id="{A50BC902-3461-475D-91AC-7F9A7AD49663}"/>
              </a:ext>
            </a:extLst>
          </p:cNvPr>
          <p:cNvSpPr>
            <a:spLocks noChangeArrowheads="1"/>
          </p:cNvSpPr>
          <p:nvPr/>
        </p:nvSpPr>
        <p:spPr bwMode="auto">
          <a:xfrm>
            <a:off x="4439377" y="4153938"/>
            <a:ext cx="1543050" cy="565150"/>
          </a:xfrm>
          <a:prstGeom prst="roundRect">
            <a:avLst>
              <a:gd name="adj" fmla="val 16667"/>
            </a:avLst>
          </a:prstGeom>
          <a:solidFill>
            <a:schemeClr val="accent5">
              <a:lumMod val="60000"/>
              <a:lumOff val="40000"/>
            </a:schemeClr>
          </a:solidFill>
          <a:ln w="28575">
            <a:solidFill>
              <a:schemeClr val="tx1"/>
            </a:solidFill>
            <a:round/>
            <a:headEnd/>
            <a:tailEnd/>
          </a:ln>
        </p:spPr>
        <p:txBody>
          <a:bodyPr lIns="0" tIns="23321" rIns="0" bIns="23321" anchor="ctr"/>
          <a:lstStyle>
            <a:lvl1pPr marL="174625" indent="-174625" defTabSz="652463">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defTabSz="652463">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defTabSz="652463">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defTabSz="652463">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defTabSz="652463">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6524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6524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6524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6524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174625" marR="0" lvl="0" indent="-174625" algn="ctr" defTabSz="652463"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GB" altLang="en-US" sz="1400" b="1" i="0" u="none" strike="noStrike" kern="1200" cap="none" spc="0" normalizeH="0" baseline="0" noProof="0">
                <a:ln>
                  <a:noFill/>
                </a:ln>
                <a:solidFill>
                  <a:prstClr val="black">
                    <a:lumMod val="95000"/>
                    <a:lumOff val="5000"/>
                  </a:prstClr>
                </a:solidFill>
                <a:effectLst/>
                <a:uLnTx/>
                <a:uFillTx/>
                <a:latin typeface="Calibri" panose="020F0502020204030204" pitchFamily="34" charset="0"/>
                <a:ea typeface="MS PGothic" panose="020B0600070205080204" pitchFamily="34" charset="-128"/>
                <a:cs typeface="+mn-cs"/>
              </a:rPr>
              <a:t>Productivity</a:t>
            </a:r>
          </a:p>
        </p:txBody>
      </p:sp>
      <p:sp>
        <p:nvSpPr>
          <p:cNvPr id="80" name="AutoShape 19">
            <a:extLst>
              <a:ext uri="{FF2B5EF4-FFF2-40B4-BE49-F238E27FC236}">
                <a16:creationId xmlns:a16="http://schemas.microsoft.com/office/drawing/2014/main" id="{3C9CC4E0-1DAB-4313-A320-0350E261CA9F}"/>
              </a:ext>
            </a:extLst>
          </p:cNvPr>
          <p:cNvSpPr>
            <a:spLocks noChangeArrowheads="1"/>
          </p:cNvSpPr>
          <p:nvPr/>
        </p:nvSpPr>
        <p:spPr bwMode="auto">
          <a:xfrm>
            <a:off x="4439377" y="3279227"/>
            <a:ext cx="1543050" cy="587375"/>
          </a:xfrm>
          <a:prstGeom prst="roundRect">
            <a:avLst>
              <a:gd name="adj" fmla="val 16667"/>
            </a:avLst>
          </a:prstGeom>
          <a:solidFill>
            <a:schemeClr val="accent5">
              <a:lumMod val="60000"/>
              <a:lumOff val="40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rPr>
              <a:t>Better place to work</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p:txBody>
      </p:sp>
      <p:sp>
        <p:nvSpPr>
          <p:cNvPr id="23559" name="AutoShape 19">
            <a:extLst>
              <a:ext uri="{FF2B5EF4-FFF2-40B4-BE49-F238E27FC236}">
                <a16:creationId xmlns:a16="http://schemas.microsoft.com/office/drawing/2014/main" id="{EB0CA6CB-651A-4189-8805-CB2AD913DB66}"/>
              </a:ext>
            </a:extLst>
          </p:cNvPr>
          <p:cNvSpPr>
            <a:spLocks noChangeArrowheads="1"/>
          </p:cNvSpPr>
          <p:nvPr/>
        </p:nvSpPr>
        <p:spPr bwMode="auto">
          <a:xfrm>
            <a:off x="1961358" y="1963494"/>
            <a:ext cx="1389062" cy="3444875"/>
          </a:xfrm>
          <a:prstGeom prst="roundRect">
            <a:avLst>
              <a:gd name="adj" fmla="val 16667"/>
            </a:avLst>
          </a:prstGeom>
          <a:solidFill>
            <a:schemeClr val="tx2">
              <a:lumMod val="60000"/>
              <a:lumOff val="40000"/>
            </a:schemeClr>
          </a:solidFill>
          <a:ln w="28575">
            <a:solidFill>
              <a:schemeClr val="tx1"/>
            </a:solidFill>
            <a:round/>
            <a:headEnd/>
            <a:tailEnd/>
          </a:ln>
        </p:spPr>
        <p:txBody>
          <a:bodyPr lIns="46642" tIns="23321" rIns="46642" bIns="23321"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GB" altLang="en-US" sz="1400" b="1" i="0" u="none" strike="noStrike" kern="1200" cap="none" spc="0" normalizeH="0" baseline="0" noProof="0" dirty="0">
                <a:ln>
                  <a:noFill/>
                </a:ln>
                <a:solidFill>
                  <a:prstClr val="white"/>
                </a:solidFill>
                <a:effectLst/>
                <a:uLnTx/>
                <a:uFillTx/>
                <a:latin typeface="Calibri" panose="020F0502020204030204" pitchFamily="34" charset="0"/>
                <a:ea typeface="MS PGothic" panose="020B0600070205080204" pitchFamily="34" charset="-128"/>
                <a:cs typeface="+mn-cs"/>
              </a:rPr>
              <a:t>To be the most </a:t>
            </a:r>
            <a:r>
              <a:rPr kumimoji="0" lang="en-GB" altLang="en-US" sz="1400" b="1" i="0" u="none" strike="noStrike" kern="1200" cap="none" spc="0" normalizeH="0" baseline="0" noProof="0" dirty="0">
                <a:ln>
                  <a:noFill/>
                </a:ln>
                <a:solidFill>
                  <a:srgbClr val="FFFF00"/>
                </a:solidFill>
                <a:effectLst/>
                <a:uLnTx/>
                <a:uFillTx/>
                <a:latin typeface="Calibri" panose="020F0502020204030204" pitchFamily="34" charset="0"/>
                <a:ea typeface="MS PGothic" panose="020B0600070205080204" pitchFamily="34" charset="-128"/>
                <a:cs typeface="+mn-cs"/>
              </a:rPr>
              <a:t>responsive and forward thinking </a:t>
            </a:r>
            <a:r>
              <a:rPr kumimoji="0" lang="en-GB" altLang="en-US" sz="1400" b="1" i="0" u="none" strike="noStrike" kern="1200" cap="none" spc="0" normalizeH="0" baseline="0" noProof="0" dirty="0">
                <a:ln>
                  <a:noFill/>
                </a:ln>
                <a:solidFill>
                  <a:prstClr val="white"/>
                </a:solidFill>
                <a:effectLst/>
                <a:uLnTx/>
                <a:uFillTx/>
                <a:latin typeface="Calibri" panose="020F0502020204030204" pitchFamily="34" charset="0"/>
                <a:ea typeface="MS PGothic" panose="020B0600070205080204" pitchFamily="34" charset="-128"/>
                <a:cs typeface="+mn-cs"/>
              </a:rPr>
              <a:t>service provider in our category.  </a:t>
            </a:r>
          </a:p>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GB" altLang="en-US" sz="1400" b="1" i="0" u="none" strike="noStrike" kern="1200" cap="none" spc="0" normalizeH="0" baseline="0" noProof="0" dirty="0">
                <a:ln>
                  <a:noFill/>
                </a:ln>
                <a:solidFill>
                  <a:prstClr val="white"/>
                </a:solidFill>
                <a:effectLst/>
                <a:uLnTx/>
                <a:uFillTx/>
                <a:latin typeface="Calibri" panose="020F0502020204030204" pitchFamily="34" charset="0"/>
                <a:ea typeface="MS PGothic" panose="020B0600070205080204" pitchFamily="34" charset="-128"/>
                <a:cs typeface="+mn-cs"/>
              </a:rPr>
              <a:t>The aim is to </a:t>
            </a:r>
            <a:r>
              <a:rPr kumimoji="0" lang="en-GB" altLang="en-US" sz="1400" b="1" i="0" u="none" strike="noStrike" kern="1200" cap="none" spc="0" normalizeH="0" baseline="0" noProof="0" dirty="0">
                <a:ln>
                  <a:noFill/>
                </a:ln>
                <a:solidFill>
                  <a:srgbClr val="FFFF00"/>
                </a:solidFill>
                <a:effectLst/>
                <a:uLnTx/>
                <a:uFillTx/>
                <a:latin typeface="Calibri" panose="020F0502020204030204" pitchFamily="34" charset="0"/>
                <a:ea typeface="MS PGothic" panose="020B0600070205080204" pitchFamily="34" charset="-128"/>
                <a:cs typeface="+mn-cs"/>
              </a:rPr>
              <a:t>deliver value for money </a:t>
            </a:r>
            <a:r>
              <a:rPr kumimoji="0" lang="en-GB" altLang="en-US" sz="1400" b="1" i="0" u="none" strike="noStrike" kern="1200" cap="none" spc="0" normalizeH="0" baseline="0" noProof="0" dirty="0">
                <a:ln>
                  <a:noFill/>
                </a:ln>
                <a:solidFill>
                  <a:prstClr val="white"/>
                </a:solidFill>
                <a:effectLst/>
                <a:uLnTx/>
                <a:uFillTx/>
                <a:latin typeface="Calibri" panose="020F0502020204030204" pitchFamily="34" charset="0"/>
                <a:ea typeface="MS PGothic" panose="020B0600070205080204" pitchFamily="34" charset="-128"/>
                <a:cs typeface="+mn-cs"/>
              </a:rPr>
              <a:t>and ultimately achieve </a:t>
            </a:r>
            <a:r>
              <a:rPr kumimoji="0" lang="en-GB" altLang="en-US" sz="1400" b="1" i="0" u="none" strike="noStrike" kern="1200" cap="none" spc="0" normalizeH="0" baseline="0" noProof="0" dirty="0">
                <a:ln>
                  <a:noFill/>
                </a:ln>
                <a:solidFill>
                  <a:srgbClr val="FFFF00"/>
                </a:solidFill>
                <a:effectLst/>
                <a:uLnTx/>
                <a:uFillTx/>
                <a:latin typeface="Calibri" panose="020F0502020204030204" pitchFamily="34" charset="0"/>
                <a:ea typeface="MS PGothic" panose="020B0600070205080204" pitchFamily="34" charset="-128"/>
                <a:cs typeface="+mn-cs"/>
              </a:rPr>
              <a:t>better outcomes for our clients</a:t>
            </a:r>
          </a:p>
        </p:txBody>
      </p:sp>
      <p:sp>
        <p:nvSpPr>
          <p:cNvPr id="87" name="AutoShape 19">
            <a:extLst>
              <a:ext uri="{FF2B5EF4-FFF2-40B4-BE49-F238E27FC236}">
                <a16:creationId xmlns:a16="http://schemas.microsoft.com/office/drawing/2014/main" id="{5709C020-0872-4BF4-9857-DD949B6AABEE}"/>
              </a:ext>
            </a:extLst>
          </p:cNvPr>
          <p:cNvSpPr>
            <a:spLocks noChangeArrowheads="1"/>
          </p:cNvSpPr>
          <p:nvPr/>
        </p:nvSpPr>
        <p:spPr bwMode="auto">
          <a:xfrm>
            <a:off x="8109684" y="639640"/>
            <a:ext cx="2519363" cy="411163"/>
          </a:xfrm>
          <a:prstGeom prst="roundRect">
            <a:avLst>
              <a:gd name="adj" fmla="val 16667"/>
            </a:avLst>
          </a:prstGeom>
          <a:solidFill>
            <a:srgbClr val="A3FBAD"/>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3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a:t>
            </a: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3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Project/Program</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3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88" name="AutoShape 19">
            <a:extLst>
              <a:ext uri="{FF2B5EF4-FFF2-40B4-BE49-F238E27FC236}">
                <a16:creationId xmlns:a16="http://schemas.microsoft.com/office/drawing/2014/main" id="{B1152866-1E66-4187-A80C-EA9EF99893FA}"/>
              </a:ext>
            </a:extLst>
          </p:cNvPr>
          <p:cNvSpPr>
            <a:spLocks noChangeArrowheads="1"/>
          </p:cNvSpPr>
          <p:nvPr/>
        </p:nvSpPr>
        <p:spPr bwMode="auto">
          <a:xfrm>
            <a:off x="6502764" y="669009"/>
            <a:ext cx="1182688" cy="587375"/>
          </a:xfrm>
          <a:prstGeom prst="roundRect">
            <a:avLst>
              <a:gd name="adj" fmla="val 16667"/>
            </a:avLst>
          </a:prstGeom>
          <a:solidFill>
            <a:srgbClr val="FFC000"/>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3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3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Intermediate Benefits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endParaRPr>
          </a:p>
        </p:txBody>
      </p:sp>
      <p:sp>
        <p:nvSpPr>
          <p:cNvPr id="89" name="AutoShape 19">
            <a:extLst>
              <a:ext uri="{FF2B5EF4-FFF2-40B4-BE49-F238E27FC236}">
                <a16:creationId xmlns:a16="http://schemas.microsoft.com/office/drawing/2014/main" id="{30AB9792-579F-4434-B15D-847165B76ACF}"/>
              </a:ext>
            </a:extLst>
          </p:cNvPr>
          <p:cNvSpPr>
            <a:spLocks noChangeArrowheads="1"/>
          </p:cNvSpPr>
          <p:nvPr/>
        </p:nvSpPr>
        <p:spPr bwMode="auto">
          <a:xfrm>
            <a:off x="3772627" y="634452"/>
            <a:ext cx="2312988" cy="587375"/>
          </a:xfrm>
          <a:prstGeom prst="roundRect">
            <a:avLst>
              <a:gd name="adj" fmla="val 16667"/>
            </a:avLst>
          </a:prstGeom>
          <a:solidFill>
            <a:schemeClr val="accent5">
              <a:lumMod val="60000"/>
              <a:lumOff val="40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rPr>
              <a:t>Measures of Success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p:txBody>
      </p:sp>
      <p:sp>
        <p:nvSpPr>
          <p:cNvPr id="91" name="AutoShape 19">
            <a:extLst>
              <a:ext uri="{FF2B5EF4-FFF2-40B4-BE49-F238E27FC236}">
                <a16:creationId xmlns:a16="http://schemas.microsoft.com/office/drawing/2014/main" id="{4CDE47D3-1F38-4573-9A95-F1609EB4B58E}"/>
              </a:ext>
            </a:extLst>
          </p:cNvPr>
          <p:cNvSpPr>
            <a:spLocks noChangeArrowheads="1"/>
          </p:cNvSpPr>
          <p:nvPr/>
        </p:nvSpPr>
        <p:spPr bwMode="auto">
          <a:xfrm>
            <a:off x="1961358" y="604044"/>
            <a:ext cx="1389062" cy="587375"/>
          </a:xfrm>
          <a:prstGeom prst="roundRect">
            <a:avLst>
              <a:gd name="adj" fmla="val 16667"/>
            </a:avLst>
          </a:prstGeom>
          <a:solidFill>
            <a:schemeClr val="tx2">
              <a:lumMod val="60000"/>
              <a:lumOff val="40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Goal</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92" name="AutoShape 19">
            <a:extLst>
              <a:ext uri="{FF2B5EF4-FFF2-40B4-BE49-F238E27FC236}">
                <a16:creationId xmlns:a16="http://schemas.microsoft.com/office/drawing/2014/main" id="{A85E6558-0EF3-4042-BCB3-A8718ECAB320}"/>
              </a:ext>
            </a:extLst>
          </p:cNvPr>
          <p:cNvSpPr>
            <a:spLocks noChangeArrowheads="1"/>
          </p:cNvSpPr>
          <p:nvPr/>
        </p:nvSpPr>
        <p:spPr bwMode="auto">
          <a:xfrm>
            <a:off x="414339" y="609601"/>
            <a:ext cx="1233487" cy="587375"/>
          </a:xfrm>
          <a:prstGeom prst="roundRect">
            <a:avLst>
              <a:gd name="adj" fmla="val 16667"/>
            </a:avLst>
          </a:prstGeom>
          <a:solidFill>
            <a:schemeClr val="bg1">
              <a:lumMod val="65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Strategic Drivers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93" name="AutoShape 19">
            <a:extLst>
              <a:ext uri="{FF2B5EF4-FFF2-40B4-BE49-F238E27FC236}">
                <a16:creationId xmlns:a16="http://schemas.microsoft.com/office/drawing/2014/main" id="{4DC9BF7C-385B-441D-9182-F7D83CF53C4E}"/>
              </a:ext>
            </a:extLst>
          </p:cNvPr>
          <p:cNvSpPr>
            <a:spLocks noChangeArrowheads="1"/>
          </p:cNvSpPr>
          <p:nvPr/>
        </p:nvSpPr>
        <p:spPr bwMode="auto">
          <a:xfrm>
            <a:off x="414339" y="1268413"/>
            <a:ext cx="1182687" cy="823912"/>
          </a:xfrm>
          <a:prstGeom prst="roundRect">
            <a:avLst>
              <a:gd name="adj" fmla="val 16667"/>
            </a:avLst>
          </a:prstGeom>
          <a:solidFill>
            <a:schemeClr val="bg1">
              <a:lumMod val="65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Address the financial position:  </a:t>
            </a:r>
          </a:p>
          <a:p>
            <a:pPr marL="174907" marR="0" lvl="0" indent="-174907" algn="l" defTabSz="652662"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unsustainable debt levels </a:t>
            </a:r>
          </a:p>
        </p:txBody>
      </p:sp>
      <p:sp>
        <p:nvSpPr>
          <p:cNvPr id="94" name="AutoShape 19">
            <a:extLst>
              <a:ext uri="{FF2B5EF4-FFF2-40B4-BE49-F238E27FC236}">
                <a16:creationId xmlns:a16="http://schemas.microsoft.com/office/drawing/2014/main" id="{038B99DB-2BD2-4C67-9955-CE09AF4DA700}"/>
              </a:ext>
            </a:extLst>
          </p:cNvPr>
          <p:cNvSpPr>
            <a:spLocks noChangeArrowheads="1"/>
          </p:cNvSpPr>
          <p:nvPr/>
        </p:nvSpPr>
        <p:spPr bwMode="auto">
          <a:xfrm>
            <a:off x="414339" y="2143125"/>
            <a:ext cx="1182687" cy="565150"/>
          </a:xfrm>
          <a:prstGeom prst="roundRect">
            <a:avLst>
              <a:gd name="adj" fmla="val 16667"/>
            </a:avLst>
          </a:prstGeom>
          <a:solidFill>
            <a:schemeClr val="bg1">
              <a:lumMod val="65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Client expectations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endParaRPr>
          </a:p>
        </p:txBody>
      </p:sp>
      <p:sp>
        <p:nvSpPr>
          <p:cNvPr id="98" name="AutoShape 19">
            <a:extLst>
              <a:ext uri="{FF2B5EF4-FFF2-40B4-BE49-F238E27FC236}">
                <a16:creationId xmlns:a16="http://schemas.microsoft.com/office/drawing/2014/main" id="{3C8501B5-CBCF-4B18-B436-9C56D0431527}"/>
              </a:ext>
            </a:extLst>
          </p:cNvPr>
          <p:cNvSpPr>
            <a:spLocks noChangeArrowheads="1"/>
          </p:cNvSpPr>
          <p:nvPr/>
        </p:nvSpPr>
        <p:spPr bwMode="auto">
          <a:xfrm>
            <a:off x="3821841" y="4925463"/>
            <a:ext cx="1749425" cy="1028700"/>
          </a:xfrm>
          <a:prstGeom prst="roundRect">
            <a:avLst>
              <a:gd name="adj" fmla="val 16667"/>
            </a:avLst>
          </a:prstGeom>
          <a:solidFill>
            <a:schemeClr val="accent5">
              <a:lumMod val="60000"/>
              <a:lumOff val="40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rPr>
              <a:t>Better value for clients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p:txBody>
      </p:sp>
      <p:sp>
        <p:nvSpPr>
          <p:cNvPr id="99" name="Line 144">
            <a:extLst>
              <a:ext uri="{FF2B5EF4-FFF2-40B4-BE49-F238E27FC236}">
                <a16:creationId xmlns:a16="http://schemas.microsoft.com/office/drawing/2014/main" id="{B1C091A4-49CC-4969-A3CE-B2ED7C9C9FF4}"/>
              </a:ext>
            </a:extLst>
          </p:cNvPr>
          <p:cNvSpPr>
            <a:spLocks noChangeShapeType="1"/>
          </p:cNvSpPr>
          <p:nvPr/>
        </p:nvSpPr>
        <p:spPr bwMode="auto">
          <a:xfrm>
            <a:off x="1744663" y="1860307"/>
            <a:ext cx="153988" cy="206375"/>
          </a:xfrm>
          <a:prstGeom prst="line">
            <a:avLst/>
          </a:prstGeom>
          <a:noFill/>
          <a:ln w="9525">
            <a:solidFill>
              <a:schemeClr val="tx1"/>
            </a:solidFill>
            <a:round/>
            <a:headEnd/>
            <a:tailEnd type="triangle" w="med" len="med"/>
          </a:ln>
          <a:effectLst/>
        </p:spPr>
        <p:txBody>
          <a:bodyPr lIns="65294" tIns="32648" rIns="65294" bIns="3264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MS PGothic" charset="0"/>
              <a:cs typeface="MS PGothic" charset="0"/>
            </a:endParaRPr>
          </a:p>
        </p:txBody>
      </p:sp>
      <p:sp>
        <p:nvSpPr>
          <p:cNvPr id="40" name="AutoShape 19">
            <a:extLst>
              <a:ext uri="{FF2B5EF4-FFF2-40B4-BE49-F238E27FC236}">
                <a16:creationId xmlns:a16="http://schemas.microsoft.com/office/drawing/2014/main" id="{AAC9E824-5B84-4D00-93C7-A8E45C41AD88}"/>
              </a:ext>
            </a:extLst>
          </p:cNvPr>
          <p:cNvSpPr>
            <a:spLocks noChangeArrowheads="1"/>
          </p:cNvSpPr>
          <p:nvPr/>
        </p:nvSpPr>
        <p:spPr bwMode="auto">
          <a:xfrm>
            <a:off x="414339" y="2781300"/>
            <a:ext cx="1182687" cy="1081088"/>
          </a:xfrm>
          <a:prstGeom prst="roundRect">
            <a:avLst>
              <a:gd name="adj" fmla="val 16667"/>
            </a:avLst>
          </a:prstGeom>
          <a:solidFill>
            <a:schemeClr val="bg1">
              <a:lumMod val="65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Prices are above those of key competitors </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41" name="Line 144">
            <a:extLst>
              <a:ext uri="{FF2B5EF4-FFF2-40B4-BE49-F238E27FC236}">
                <a16:creationId xmlns:a16="http://schemas.microsoft.com/office/drawing/2014/main" id="{D8F704F4-75A5-46F7-9FD1-8BB24419C91E}"/>
              </a:ext>
            </a:extLst>
          </p:cNvPr>
          <p:cNvSpPr>
            <a:spLocks noChangeShapeType="1"/>
          </p:cNvSpPr>
          <p:nvPr/>
        </p:nvSpPr>
        <p:spPr bwMode="auto">
          <a:xfrm flipV="1">
            <a:off x="1744663" y="3300169"/>
            <a:ext cx="153988" cy="0"/>
          </a:xfrm>
          <a:prstGeom prst="line">
            <a:avLst/>
          </a:prstGeom>
          <a:noFill/>
          <a:ln w="9525">
            <a:solidFill>
              <a:schemeClr val="tx1"/>
            </a:solidFill>
            <a:round/>
            <a:headEnd/>
            <a:tailEnd type="triangle" w="med" len="med"/>
          </a:ln>
          <a:effectLst/>
        </p:spPr>
        <p:txBody>
          <a:bodyPr lIns="65294" tIns="32648" rIns="65294" bIns="3264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MS PGothic" charset="0"/>
              <a:cs typeface="MS PGothic" charset="0"/>
            </a:endParaRPr>
          </a:p>
        </p:txBody>
      </p:sp>
      <p:sp>
        <p:nvSpPr>
          <p:cNvPr id="23571" name="AutoShape 19">
            <a:extLst>
              <a:ext uri="{FF2B5EF4-FFF2-40B4-BE49-F238E27FC236}">
                <a16:creationId xmlns:a16="http://schemas.microsoft.com/office/drawing/2014/main" id="{219E14C4-424F-4FE1-93BF-E914D4439EDD}"/>
              </a:ext>
            </a:extLst>
          </p:cNvPr>
          <p:cNvSpPr>
            <a:spLocks noChangeArrowheads="1"/>
          </p:cNvSpPr>
          <p:nvPr/>
        </p:nvSpPr>
        <p:spPr bwMode="auto">
          <a:xfrm>
            <a:off x="414339" y="4570413"/>
            <a:ext cx="1182687" cy="874712"/>
          </a:xfrm>
          <a:prstGeom prst="roundRect">
            <a:avLst>
              <a:gd name="adj" fmla="val 16667"/>
            </a:avLst>
          </a:prstGeom>
          <a:solidFill>
            <a:schemeClr val="bg1">
              <a:lumMod val="65000"/>
            </a:schemeClr>
          </a:solidFill>
          <a:ln w="28575">
            <a:solidFill>
              <a:schemeClr val="tx1"/>
            </a:solidFill>
            <a:round/>
            <a:headEnd/>
            <a:tailEnd/>
          </a:ln>
        </p:spPr>
        <p:txBody>
          <a:bodyPr lIns="46642" tIns="23321" rIns="46642" bIns="23321" anchor="ctr"/>
          <a:lstStyle>
            <a:lvl1pPr defTabSz="650875">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defTabSz="650875">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defTabSz="650875">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defTabSz="650875">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defTabSz="650875">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650875"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650875"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650875"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650875"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ctr" defTabSz="650875"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GB" altLang="en-US" sz="1100" b="1" i="0" u="none" strike="noStrike" kern="1200" cap="none" spc="0" normalizeH="0" baseline="0" noProof="0" dirty="0">
                <a:ln>
                  <a:noFill/>
                </a:ln>
                <a:solidFill>
                  <a:prstClr val="white"/>
                </a:solidFill>
                <a:effectLst/>
                <a:uLnTx/>
                <a:uFillTx/>
                <a:latin typeface="Calibri" panose="020F0502020204030204" pitchFamily="34" charset="0"/>
                <a:ea typeface="MS PGothic" panose="020B0600070205080204" pitchFamily="34" charset="-128"/>
                <a:cs typeface="+mn-cs"/>
              </a:rPr>
              <a:t>Need to facilitate new forms of growth </a:t>
            </a:r>
          </a:p>
          <a:p>
            <a:pPr marL="0" marR="0" lvl="0" indent="0" algn="l" defTabSz="650875" rtl="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en-GB" altLang="en-US" sz="1100" b="1" i="0" u="none" strike="noStrike" kern="1200" cap="none" spc="0" normalizeH="0" baseline="0" noProof="0" dirty="0">
              <a:ln>
                <a:noFill/>
              </a:ln>
              <a:solidFill>
                <a:prstClr val="white"/>
              </a:solidFill>
              <a:effectLst/>
              <a:uLnTx/>
              <a:uFillTx/>
              <a:latin typeface="Calibri" panose="020F0502020204030204" pitchFamily="34" charset="0"/>
              <a:ea typeface="MS PGothic" panose="020B0600070205080204" pitchFamily="34" charset="-128"/>
              <a:cs typeface="+mn-cs"/>
            </a:endParaRPr>
          </a:p>
        </p:txBody>
      </p:sp>
      <p:sp>
        <p:nvSpPr>
          <p:cNvPr id="43" name="Line 144">
            <a:extLst>
              <a:ext uri="{FF2B5EF4-FFF2-40B4-BE49-F238E27FC236}">
                <a16:creationId xmlns:a16="http://schemas.microsoft.com/office/drawing/2014/main" id="{5173453F-500B-404D-9618-E4CFFE6D5559}"/>
              </a:ext>
            </a:extLst>
          </p:cNvPr>
          <p:cNvSpPr>
            <a:spLocks noChangeShapeType="1"/>
          </p:cNvSpPr>
          <p:nvPr/>
        </p:nvSpPr>
        <p:spPr bwMode="auto">
          <a:xfrm flipV="1">
            <a:off x="1744663" y="4689231"/>
            <a:ext cx="153988" cy="0"/>
          </a:xfrm>
          <a:prstGeom prst="line">
            <a:avLst/>
          </a:prstGeom>
          <a:noFill/>
          <a:ln w="9525">
            <a:solidFill>
              <a:schemeClr val="tx1"/>
            </a:solidFill>
            <a:round/>
            <a:headEnd/>
            <a:tailEnd type="triangle" w="med" len="med"/>
          </a:ln>
          <a:effectLst/>
        </p:spPr>
        <p:txBody>
          <a:bodyPr lIns="65294" tIns="32648" rIns="65294" bIns="3264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MS PGothic" charset="0"/>
              <a:cs typeface="MS PGothic" charset="0"/>
            </a:endParaRPr>
          </a:p>
        </p:txBody>
      </p:sp>
      <p:sp>
        <p:nvSpPr>
          <p:cNvPr id="44" name="AutoShape 19">
            <a:extLst>
              <a:ext uri="{FF2B5EF4-FFF2-40B4-BE49-F238E27FC236}">
                <a16:creationId xmlns:a16="http://schemas.microsoft.com/office/drawing/2014/main" id="{416C29A6-7C98-471D-A261-D17FCB695D95}"/>
              </a:ext>
            </a:extLst>
          </p:cNvPr>
          <p:cNvSpPr>
            <a:spLocks noChangeArrowheads="1"/>
          </p:cNvSpPr>
          <p:nvPr/>
        </p:nvSpPr>
        <p:spPr bwMode="auto">
          <a:xfrm>
            <a:off x="414339" y="5507039"/>
            <a:ext cx="1182687" cy="1235075"/>
          </a:xfrm>
          <a:prstGeom prst="roundRect">
            <a:avLst>
              <a:gd name="adj" fmla="val 16667"/>
            </a:avLst>
          </a:prstGeom>
          <a:solidFill>
            <a:schemeClr val="bg1">
              <a:lumMod val="65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Market place change including regional expansion</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endParaRPr>
          </a:p>
        </p:txBody>
      </p:sp>
      <p:sp>
        <p:nvSpPr>
          <p:cNvPr id="45" name="Line 144">
            <a:extLst>
              <a:ext uri="{FF2B5EF4-FFF2-40B4-BE49-F238E27FC236}">
                <a16:creationId xmlns:a16="http://schemas.microsoft.com/office/drawing/2014/main" id="{CA793A31-E962-4454-867A-5051D0731B18}"/>
              </a:ext>
            </a:extLst>
          </p:cNvPr>
          <p:cNvSpPr>
            <a:spLocks noChangeShapeType="1"/>
          </p:cNvSpPr>
          <p:nvPr/>
        </p:nvSpPr>
        <p:spPr bwMode="auto">
          <a:xfrm flipV="1">
            <a:off x="1744663" y="5203582"/>
            <a:ext cx="153988" cy="257175"/>
          </a:xfrm>
          <a:prstGeom prst="line">
            <a:avLst/>
          </a:prstGeom>
          <a:noFill/>
          <a:ln w="9525">
            <a:solidFill>
              <a:schemeClr val="tx1"/>
            </a:solidFill>
            <a:round/>
            <a:headEnd/>
            <a:tailEnd type="triangle" w="med" len="med"/>
          </a:ln>
          <a:effectLst/>
        </p:spPr>
        <p:txBody>
          <a:bodyPr lIns="65294" tIns="32648" rIns="65294" bIns="3264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MS PGothic" charset="0"/>
              <a:cs typeface="MS PGothic" charset="0"/>
            </a:endParaRPr>
          </a:p>
        </p:txBody>
      </p:sp>
      <p:sp>
        <p:nvSpPr>
          <p:cNvPr id="46" name="AutoShape 19">
            <a:extLst>
              <a:ext uri="{FF2B5EF4-FFF2-40B4-BE49-F238E27FC236}">
                <a16:creationId xmlns:a16="http://schemas.microsoft.com/office/drawing/2014/main" id="{CB5183B3-6E1F-47A9-A8DF-4A8CBF23669D}"/>
              </a:ext>
            </a:extLst>
          </p:cNvPr>
          <p:cNvSpPr>
            <a:spLocks noChangeArrowheads="1"/>
          </p:cNvSpPr>
          <p:nvPr/>
        </p:nvSpPr>
        <p:spPr bwMode="auto">
          <a:xfrm>
            <a:off x="414339" y="3941764"/>
            <a:ext cx="1182687" cy="566737"/>
          </a:xfrm>
          <a:prstGeom prst="roundRect">
            <a:avLst>
              <a:gd name="adj" fmla="val 16667"/>
            </a:avLst>
          </a:prstGeom>
          <a:solidFill>
            <a:schemeClr val="bg1">
              <a:lumMod val="65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Declining productivity</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47" name="Line 144">
            <a:extLst>
              <a:ext uri="{FF2B5EF4-FFF2-40B4-BE49-F238E27FC236}">
                <a16:creationId xmlns:a16="http://schemas.microsoft.com/office/drawing/2014/main" id="{AB4C3251-37DA-487D-8CC7-D24CD4C1F2F3}"/>
              </a:ext>
            </a:extLst>
          </p:cNvPr>
          <p:cNvSpPr>
            <a:spLocks noChangeShapeType="1"/>
          </p:cNvSpPr>
          <p:nvPr/>
        </p:nvSpPr>
        <p:spPr bwMode="auto">
          <a:xfrm flipV="1">
            <a:off x="1744663" y="4071694"/>
            <a:ext cx="153988" cy="0"/>
          </a:xfrm>
          <a:prstGeom prst="line">
            <a:avLst/>
          </a:prstGeom>
          <a:noFill/>
          <a:ln w="9525">
            <a:solidFill>
              <a:schemeClr val="tx1"/>
            </a:solidFill>
            <a:round/>
            <a:headEnd/>
            <a:tailEnd type="triangle" w="med" len="med"/>
          </a:ln>
          <a:effectLst/>
        </p:spPr>
        <p:txBody>
          <a:bodyPr lIns="65294" tIns="32648" rIns="65294" bIns="3264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MS PGothic" charset="0"/>
              <a:cs typeface="MS PGothic" charset="0"/>
            </a:endParaRPr>
          </a:p>
        </p:txBody>
      </p:sp>
      <p:sp>
        <p:nvSpPr>
          <p:cNvPr id="60" name="AutoShape 19">
            <a:extLst>
              <a:ext uri="{FF2B5EF4-FFF2-40B4-BE49-F238E27FC236}">
                <a16:creationId xmlns:a16="http://schemas.microsoft.com/office/drawing/2014/main" id="{7DF2BCBA-4621-470B-B084-B4DB633685CB}"/>
              </a:ext>
            </a:extLst>
          </p:cNvPr>
          <p:cNvSpPr>
            <a:spLocks noChangeArrowheads="1"/>
          </p:cNvSpPr>
          <p:nvPr/>
        </p:nvSpPr>
        <p:spPr bwMode="auto">
          <a:xfrm>
            <a:off x="9850439" y="1289051"/>
            <a:ext cx="777875" cy="411163"/>
          </a:xfrm>
          <a:prstGeom prst="roundRect">
            <a:avLst>
              <a:gd name="adj" fmla="val 16667"/>
            </a:avLst>
          </a:prstGeom>
          <a:solidFill>
            <a:srgbClr val="A3FBAD"/>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3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a:t>
            </a: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Enabling changes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3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61" name="AutoShape 19">
            <a:extLst>
              <a:ext uri="{FF2B5EF4-FFF2-40B4-BE49-F238E27FC236}">
                <a16:creationId xmlns:a16="http://schemas.microsoft.com/office/drawing/2014/main" id="{E6925064-54E5-4E0C-B129-5EBE073E161D}"/>
              </a:ext>
            </a:extLst>
          </p:cNvPr>
          <p:cNvSpPr>
            <a:spLocks noChangeArrowheads="1"/>
          </p:cNvSpPr>
          <p:nvPr/>
        </p:nvSpPr>
        <p:spPr bwMode="auto">
          <a:xfrm>
            <a:off x="8975726" y="1289051"/>
            <a:ext cx="830263" cy="411163"/>
          </a:xfrm>
          <a:prstGeom prst="roundRect">
            <a:avLst>
              <a:gd name="adj" fmla="val 16667"/>
            </a:avLst>
          </a:prstGeom>
          <a:solidFill>
            <a:srgbClr val="A3FBAD"/>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3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0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Business Changes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3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62" name="AutoShape 19">
            <a:extLst>
              <a:ext uri="{FF2B5EF4-FFF2-40B4-BE49-F238E27FC236}">
                <a16:creationId xmlns:a16="http://schemas.microsoft.com/office/drawing/2014/main" id="{F6908451-CDD7-494B-A0C9-C0AFAEFAF7AD}"/>
              </a:ext>
            </a:extLst>
          </p:cNvPr>
          <p:cNvSpPr>
            <a:spLocks noChangeArrowheads="1"/>
          </p:cNvSpPr>
          <p:nvPr/>
        </p:nvSpPr>
        <p:spPr bwMode="auto">
          <a:xfrm>
            <a:off x="8050213" y="1289051"/>
            <a:ext cx="874712" cy="411163"/>
          </a:xfrm>
          <a:prstGeom prst="roundRect">
            <a:avLst>
              <a:gd name="adj" fmla="val 16667"/>
            </a:avLst>
          </a:prstGeom>
          <a:solidFill>
            <a:srgbClr val="A3FBAD"/>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3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3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a:t>
            </a:r>
            <a:r>
              <a:rPr kumimoji="0" lang="en-GB" sz="10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Behavioural changes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0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cxnSp>
        <p:nvCxnSpPr>
          <p:cNvPr id="13" name="Straight Arrow Connector 12">
            <a:extLst>
              <a:ext uri="{FF2B5EF4-FFF2-40B4-BE49-F238E27FC236}">
                <a16:creationId xmlns:a16="http://schemas.microsoft.com/office/drawing/2014/main" id="{EF28D42E-658B-45C1-AA45-7915C2A4E7F3}"/>
              </a:ext>
            </a:extLst>
          </p:cNvPr>
          <p:cNvCxnSpPr>
            <a:cxnSpLocks noChangeShapeType="1"/>
          </p:cNvCxnSpPr>
          <p:nvPr/>
        </p:nvCxnSpPr>
        <p:spPr bwMode="auto">
          <a:xfrm flipH="1" flipV="1">
            <a:off x="4182203" y="2764876"/>
            <a:ext cx="284163" cy="514350"/>
          </a:xfrm>
          <a:prstGeom prst="straightConnector1">
            <a:avLst/>
          </a:prstGeom>
          <a:noFill/>
          <a:ln w="9525">
            <a:solidFill>
              <a:schemeClr val="tx1"/>
            </a:solidFill>
            <a:round/>
            <a:headEnd/>
            <a:tailEnd type="arrow" w="med" len="med"/>
          </a:ln>
          <a:effectLst/>
        </p:spPr>
      </p:cxnSp>
      <p:cxnSp>
        <p:nvCxnSpPr>
          <p:cNvPr id="15" name="Straight Arrow Connector 14">
            <a:extLst>
              <a:ext uri="{FF2B5EF4-FFF2-40B4-BE49-F238E27FC236}">
                <a16:creationId xmlns:a16="http://schemas.microsoft.com/office/drawing/2014/main" id="{1A69D44A-D2C8-4F98-8100-0B46261A02EC}"/>
              </a:ext>
            </a:extLst>
          </p:cNvPr>
          <p:cNvCxnSpPr>
            <a:cxnSpLocks noChangeShapeType="1"/>
          </p:cNvCxnSpPr>
          <p:nvPr/>
        </p:nvCxnSpPr>
        <p:spPr bwMode="auto">
          <a:xfrm flipH="1">
            <a:off x="4182203" y="3793577"/>
            <a:ext cx="257175" cy="1131887"/>
          </a:xfrm>
          <a:prstGeom prst="straightConnector1">
            <a:avLst/>
          </a:prstGeom>
          <a:noFill/>
          <a:ln w="9525">
            <a:solidFill>
              <a:schemeClr val="tx1"/>
            </a:solidFill>
            <a:round/>
            <a:headEnd/>
            <a:tailEnd type="arrow" w="med" len="med"/>
          </a:ln>
          <a:effectLst/>
        </p:spPr>
      </p:cxnSp>
      <p:cxnSp>
        <p:nvCxnSpPr>
          <p:cNvPr id="21" name="Straight Arrow Connector 20">
            <a:extLst>
              <a:ext uri="{FF2B5EF4-FFF2-40B4-BE49-F238E27FC236}">
                <a16:creationId xmlns:a16="http://schemas.microsoft.com/office/drawing/2014/main" id="{EBD9F1B6-6B3B-4984-ACDA-2273774E8328}"/>
              </a:ext>
            </a:extLst>
          </p:cNvPr>
          <p:cNvCxnSpPr>
            <a:cxnSpLocks noChangeShapeType="1"/>
            <a:stCxn id="80" idx="2"/>
            <a:endCxn id="23557" idx="0"/>
          </p:cNvCxnSpPr>
          <p:nvPr/>
        </p:nvCxnSpPr>
        <p:spPr bwMode="auto">
          <a:xfrm flipH="1">
            <a:off x="5212490" y="3866602"/>
            <a:ext cx="0" cy="287337"/>
          </a:xfrm>
          <a:prstGeom prst="straightConnector1">
            <a:avLst/>
          </a:prstGeom>
          <a:noFill/>
          <a:ln w="9525">
            <a:solidFill>
              <a:schemeClr val="tx1"/>
            </a:solidFill>
            <a:round/>
            <a:headEnd type="arrow" w="med" len="med"/>
            <a:tailEnd type="arrow" w="med" len="med"/>
          </a:ln>
          <a:effectLst/>
        </p:spPr>
      </p:cxnSp>
      <p:cxnSp>
        <p:nvCxnSpPr>
          <p:cNvPr id="23" name="Straight Arrow Connector 22">
            <a:extLst>
              <a:ext uri="{FF2B5EF4-FFF2-40B4-BE49-F238E27FC236}">
                <a16:creationId xmlns:a16="http://schemas.microsoft.com/office/drawing/2014/main" id="{A2509EF5-979C-4CF3-A775-307CCB8C02BF}"/>
              </a:ext>
            </a:extLst>
          </p:cNvPr>
          <p:cNvCxnSpPr>
            <a:cxnSpLocks noChangeShapeType="1"/>
          </p:cNvCxnSpPr>
          <p:nvPr/>
        </p:nvCxnSpPr>
        <p:spPr bwMode="auto">
          <a:xfrm flipH="1">
            <a:off x="3617053" y="2328313"/>
            <a:ext cx="155575" cy="0"/>
          </a:xfrm>
          <a:prstGeom prst="straightConnector1">
            <a:avLst/>
          </a:prstGeom>
          <a:noFill/>
          <a:ln w="9525">
            <a:solidFill>
              <a:schemeClr val="tx1"/>
            </a:solidFill>
            <a:round/>
            <a:headEnd/>
            <a:tailEnd type="arrow" w="med" len="med"/>
          </a:ln>
          <a:effectLst/>
        </p:spPr>
      </p:cxnSp>
      <p:cxnSp>
        <p:nvCxnSpPr>
          <p:cNvPr id="2049" name="Straight Arrow Connector 2048">
            <a:extLst>
              <a:ext uri="{FF2B5EF4-FFF2-40B4-BE49-F238E27FC236}">
                <a16:creationId xmlns:a16="http://schemas.microsoft.com/office/drawing/2014/main" id="{74D0DA10-35BB-4549-A120-F5E775756FBE}"/>
              </a:ext>
            </a:extLst>
          </p:cNvPr>
          <p:cNvCxnSpPr>
            <a:cxnSpLocks noChangeShapeType="1"/>
          </p:cNvCxnSpPr>
          <p:nvPr/>
        </p:nvCxnSpPr>
        <p:spPr bwMode="auto">
          <a:xfrm flipH="1" flipV="1">
            <a:off x="3617052" y="5079452"/>
            <a:ext cx="204788" cy="103187"/>
          </a:xfrm>
          <a:prstGeom prst="straightConnector1">
            <a:avLst/>
          </a:prstGeom>
          <a:noFill/>
          <a:ln w="9525">
            <a:solidFill>
              <a:schemeClr val="tx1"/>
            </a:solidFill>
            <a:round/>
            <a:headEnd/>
            <a:tailEnd type="arrow" w="med" len="med"/>
          </a:ln>
          <a:effectLst/>
        </p:spPr>
      </p:cxnSp>
      <p:cxnSp>
        <p:nvCxnSpPr>
          <p:cNvPr id="2" name="Straight Arrow Connector 2051">
            <a:extLst>
              <a:ext uri="{FF2B5EF4-FFF2-40B4-BE49-F238E27FC236}">
                <a16:creationId xmlns:a16="http://schemas.microsoft.com/office/drawing/2014/main" id="{046E3E27-608A-4191-A98C-5664C75C6497}"/>
              </a:ext>
            </a:extLst>
          </p:cNvPr>
          <p:cNvCxnSpPr>
            <a:cxnSpLocks noChangeShapeType="1"/>
            <a:stCxn id="23557" idx="1"/>
          </p:cNvCxnSpPr>
          <p:nvPr/>
        </p:nvCxnSpPr>
        <p:spPr bwMode="auto">
          <a:xfrm flipH="1">
            <a:off x="4182203" y="4436513"/>
            <a:ext cx="257175" cy="488950"/>
          </a:xfrm>
          <a:prstGeom prst="straightConnector1">
            <a:avLst/>
          </a:prstGeom>
          <a:noFill/>
          <a:ln w="9525">
            <a:solidFill>
              <a:schemeClr val="tx1"/>
            </a:solidFill>
            <a:round/>
            <a:headEnd/>
            <a:tailEnd type="arrow" w="med" len="med"/>
          </a:ln>
          <a:effectLst/>
        </p:spPr>
      </p:cxnSp>
      <p:cxnSp>
        <p:nvCxnSpPr>
          <p:cNvPr id="3" name="Straight Arrow Connector 2053">
            <a:extLst>
              <a:ext uri="{FF2B5EF4-FFF2-40B4-BE49-F238E27FC236}">
                <a16:creationId xmlns:a16="http://schemas.microsoft.com/office/drawing/2014/main" id="{00DBF2C5-7442-422D-B61A-A7D161D6355A}"/>
              </a:ext>
            </a:extLst>
          </p:cNvPr>
          <p:cNvCxnSpPr>
            <a:cxnSpLocks noChangeShapeType="1"/>
            <a:stCxn id="23557" idx="1"/>
          </p:cNvCxnSpPr>
          <p:nvPr/>
        </p:nvCxnSpPr>
        <p:spPr bwMode="auto">
          <a:xfrm flipH="1" flipV="1">
            <a:off x="4182203" y="2764877"/>
            <a:ext cx="257175" cy="1671637"/>
          </a:xfrm>
          <a:prstGeom prst="straightConnector1">
            <a:avLst/>
          </a:prstGeom>
          <a:noFill/>
          <a:ln w="9525">
            <a:solidFill>
              <a:schemeClr val="tx1"/>
            </a:solidFill>
            <a:round/>
            <a:headEnd/>
            <a:tailEnd type="arrow" w="med" len="med"/>
          </a:ln>
          <a:effectLst/>
        </p:spPr>
      </p:cxnSp>
      <p:cxnSp>
        <p:nvCxnSpPr>
          <p:cNvPr id="36" name="Straight Connector 35">
            <a:extLst>
              <a:ext uri="{FF2B5EF4-FFF2-40B4-BE49-F238E27FC236}">
                <a16:creationId xmlns:a16="http://schemas.microsoft.com/office/drawing/2014/main" id="{E3E3D6A3-21F8-4576-9FBD-094007C195BA}"/>
              </a:ext>
            </a:extLst>
          </p:cNvPr>
          <p:cNvCxnSpPr/>
          <p:nvPr/>
        </p:nvCxnSpPr>
        <p:spPr>
          <a:xfrm>
            <a:off x="6138002" y="1648863"/>
            <a:ext cx="0" cy="4305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9C6EF079-6895-4CB6-A568-426F9813BA46}"/>
              </a:ext>
            </a:extLst>
          </p:cNvPr>
          <p:cNvCxnSpPr/>
          <p:nvPr/>
        </p:nvCxnSpPr>
        <p:spPr>
          <a:xfrm>
            <a:off x="6816725" y="3660775"/>
            <a:ext cx="749300" cy="0"/>
          </a:xfrm>
          <a:prstGeom prst="line">
            <a:avLst/>
          </a:prstGeom>
        </p:spPr>
        <p:style>
          <a:lnRef idx="1">
            <a:schemeClr val="accent1"/>
          </a:lnRef>
          <a:fillRef idx="0">
            <a:schemeClr val="accent1"/>
          </a:fillRef>
          <a:effectRef idx="0">
            <a:schemeClr val="accent1"/>
          </a:effectRef>
          <a:fontRef idx="minor">
            <a:schemeClr val="tx1"/>
          </a:fontRef>
        </p:style>
      </p:cxnSp>
      <p:sp>
        <p:nvSpPr>
          <p:cNvPr id="23589" name="TextBox 38">
            <a:extLst>
              <a:ext uri="{FF2B5EF4-FFF2-40B4-BE49-F238E27FC236}">
                <a16:creationId xmlns:a16="http://schemas.microsoft.com/office/drawing/2014/main" id="{DE62471C-B090-4C40-AA09-4150D3B69E21}"/>
              </a:ext>
            </a:extLst>
          </p:cNvPr>
          <p:cNvSpPr txBox="1">
            <a:spLocks noChangeArrowheads="1"/>
          </p:cNvSpPr>
          <p:nvPr/>
        </p:nvSpPr>
        <p:spPr bwMode="auto">
          <a:xfrm>
            <a:off x="7608889" y="2663826"/>
            <a:ext cx="2636837"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AU" altLang="en-US" sz="3200" b="0" i="0" u="none" strike="noStrike" kern="1200" cap="none" spc="0" normalizeH="0" baseline="0" noProof="0" dirty="0">
                <a:ln>
                  <a:noFill/>
                </a:ln>
                <a:solidFill>
                  <a:prstClr val="black"/>
                </a:solidFill>
                <a:effectLst/>
                <a:uLnTx/>
                <a:uFillTx/>
                <a:latin typeface="Calibri" panose="020F0502020204030204" pitchFamily="34" charset="0"/>
                <a:ea typeface="MS PGothic" panose="020B0600070205080204" pitchFamily="34" charset="-128"/>
                <a:cs typeface="+mn-cs"/>
              </a:rPr>
              <a:t>What sub-categories would be relevant here?</a:t>
            </a:r>
          </a:p>
        </p:txBody>
      </p:sp>
      <p:sp>
        <p:nvSpPr>
          <p:cNvPr id="4" name="Title 3">
            <a:extLst>
              <a:ext uri="{FF2B5EF4-FFF2-40B4-BE49-F238E27FC236}">
                <a16:creationId xmlns:a16="http://schemas.microsoft.com/office/drawing/2014/main" id="{49F9AA7E-AD19-484B-A542-BFB6B8A46E4F}"/>
              </a:ext>
            </a:extLst>
          </p:cNvPr>
          <p:cNvSpPr>
            <a:spLocks noGrp="1"/>
          </p:cNvSpPr>
          <p:nvPr>
            <p:ph type="title"/>
          </p:nvPr>
        </p:nvSpPr>
        <p:spPr/>
        <p:txBody>
          <a:bodyPr/>
          <a:lstStyle/>
          <a:p>
            <a:r>
              <a:rPr lang="en-GB" dirty="0"/>
              <a:t>Align</a:t>
            </a:r>
            <a:r>
              <a:rPr lang="en-GB" dirty="0">
                <a:solidFill>
                  <a:schemeClr val="tx2">
                    <a:lumMod val="75000"/>
                  </a:schemeClr>
                </a:solidFill>
              </a:rPr>
              <a:t> </a:t>
            </a:r>
            <a:r>
              <a:rPr lang="en-GB" dirty="0"/>
              <a:t>benefits</a:t>
            </a:r>
            <a:r>
              <a:rPr lang="en-GB" dirty="0">
                <a:solidFill>
                  <a:schemeClr val="tx2">
                    <a:lumMod val="75000"/>
                  </a:schemeClr>
                </a:solidFill>
              </a:rPr>
              <a:t> </a:t>
            </a:r>
            <a:r>
              <a:rPr lang="en-GB" dirty="0"/>
              <a:t>with</a:t>
            </a:r>
            <a:r>
              <a:rPr lang="en-GB" dirty="0">
                <a:solidFill>
                  <a:schemeClr val="tx2">
                    <a:lumMod val="75000"/>
                  </a:schemeClr>
                </a:solidFill>
              </a:rPr>
              <a:t> </a:t>
            </a:r>
            <a:r>
              <a:rPr lang="en-GB" dirty="0"/>
              <a:t>strategy</a:t>
            </a:r>
            <a:br>
              <a:rPr lang="en-GB" dirty="0">
                <a:solidFill>
                  <a:schemeClr val="tx2">
                    <a:lumMod val="75000"/>
                  </a:schemeClr>
                </a:solidFill>
              </a:rPr>
            </a:br>
            <a:endParaRPr lang="en-AU" dirty="0">
              <a:solidFill>
                <a:schemeClr val="tx2">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63" name="Text Box 15">
            <a:extLst>
              <a:ext uri="{FF2B5EF4-FFF2-40B4-BE49-F238E27FC236}">
                <a16:creationId xmlns:a16="http://schemas.microsoft.com/office/drawing/2014/main" id="{93DB3682-BBC3-4545-81AD-AB9CA4B3F70E}"/>
              </a:ext>
            </a:extLst>
          </p:cNvPr>
          <p:cNvSpPr txBox="1">
            <a:spLocks noChangeArrowheads="1"/>
          </p:cNvSpPr>
          <p:nvPr/>
        </p:nvSpPr>
        <p:spPr bwMode="auto">
          <a:xfrm>
            <a:off x="3524251" y="1525588"/>
            <a:ext cx="1336675" cy="341312"/>
          </a:xfrm>
          <a:prstGeom prst="rect">
            <a:avLst/>
          </a:prstGeom>
          <a:noFill/>
          <a:ln>
            <a:noFill/>
          </a:ln>
          <a:effectLst/>
        </p:spPr>
        <p:txBody>
          <a:bodyPr lIns="65294" tIns="32648" rIns="65294" bIns="32648">
            <a:spAutoFit/>
          </a:bodyPr>
          <a:lstStyle>
            <a:lvl1pPr defTabSz="1279525">
              <a:defRPr>
                <a:solidFill>
                  <a:schemeClr val="tx1"/>
                </a:solidFill>
                <a:latin typeface="Arial" charset="0"/>
                <a:ea typeface="ＭＳ Ｐゴシック" charset="0"/>
              </a:defRPr>
            </a:lvl1pPr>
            <a:lvl2pPr defTabSz="1279525">
              <a:defRPr>
                <a:solidFill>
                  <a:schemeClr val="tx1"/>
                </a:solidFill>
                <a:latin typeface="Arial" charset="0"/>
                <a:ea typeface="ＭＳ Ｐゴシック" charset="0"/>
              </a:defRPr>
            </a:lvl2pPr>
            <a:lvl3pPr defTabSz="1279525">
              <a:defRPr>
                <a:solidFill>
                  <a:schemeClr val="tx1"/>
                </a:solidFill>
                <a:latin typeface="Arial" charset="0"/>
                <a:ea typeface="ＭＳ Ｐゴシック" charset="0"/>
              </a:defRPr>
            </a:lvl3pPr>
            <a:lvl4pPr defTabSz="1279525">
              <a:defRPr>
                <a:solidFill>
                  <a:schemeClr val="tx1"/>
                </a:solidFill>
                <a:latin typeface="Arial" charset="0"/>
                <a:ea typeface="ＭＳ Ｐゴシック" charset="0"/>
              </a:defRPr>
            </a:lvl4pPr>
            <a:lvl5pPr defTabSz="1279525">
              <a:defRPr>
                <a:solidFill>
                  <a:schemeClr val="tx1"/>
                </a:solidFill>
                <a:latin typeface="Arial" charset="0"/>
                <a:ea typeface="ＭＳ Ｐゴシック" charset="0"/>
              </a:defRPr>
            </a:lvl5pPr>
            <a:lvl6pPr defTabSz="1279525" fontAlgn="base">
              <a:spcBef>
                <a:spcPct val="0"/>
              </a:spcBef>
              <a:spcAft>
                <a:spcPct val="0"/>
              </a:spcAft>
              <a:defRPr>
                <a:solidFill>
                  <a:schemeClr val="tx1"/>
                </a:solidFill>
                <a:latin typeface="Arial" charset="0"/>
                <a:ea typeface="ＭＳ Ｐゴシック" charset="0"/>
              </a:defRPr>
            </a:lvl6pPr>
            <a:lvl7pPr defTabSz="1279525" fontAlgn="base">
              <a:spcBef>
                <a:spcPct val="0"/>
              </a:spcBef>
              <a:spcAft>
                <a:spcPct val="0"/>
              </a:spcAft>
              <a:defRPr>
                <a:solidFill>
                  <a:schemeClr val="tx1"/>
                </a:solidFill>
                <a:latin typeface="Arial" charset="0"/>
                <a:ea typeface="ＭＳ Ｐゴシック" charset="0"/>
              </a:defRPr>
            </a:lvl7pPr>
            <a:lvl8pPr defTabSz="1279525" fontAlgn="base">
              <a:spcBef>
                <a:spcPct val="0"/>
              </a:spcBef>
              <a:spcAft>
                <a:spcPct val="0"/>
              </a:spcAft>
              <a:defRPr>
                <a:solidFill>
                  <a:schemeClr val="tx1"/>
                </a:solidFill>
                <a:latin typeface="Arial" charset="0"/>
                <a:ea typeface="ＭＳ Ｐゴシック" charset="0"/>
              </a:defRPr>
            </a:lvl8pPr>
            <a:lvl9pPr defTabSz="1279525" fontAlgn="base">
              <a:spcBef>
                <a:spcPct val="0"/>
              </a:spcBef>
              <a:spcAft>
                <a:spcPct val="0"/>
              </a:spcAft>
              <a:defRPr>
                <a:solidFill>
                  <a:schemeClr val="tx1"/>
                </a:solidFill>
                <a:latin typeface="Arial" charset="0"/>
                <a:ea typeface="ＭＳ Ｐゴシック" charset="0"/>
              </a:defRPr>
            </a:lvl9pPr>
          </a:lstStyle>
          <a:p>
            <a:pPr marL="0" marR="0" lvl="0" indent="0" algn="l" defTabSz="1279525" rtl="0" eaLnBrk="1" fontAlgn="auto" latinLnBrk="0" hangingPunct="1">
              <a:lnSpc>
                <a:spcPct val="100000"/>
              </a:lnSpc>
              <a:spcBef>
                <a:spcPct val="5000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Arial" charset="0"/>
              <a:ea typeface="ＭＳ Ｐゴシック" charset="0"/>
              <a:cs typeface="+mn-cs"/>
            </a:endParaRPr>
          </a:p>
        </p:txBody>
      </p:sp>
      <p:sp>
        <p:nvSpPr>
          <p:cNvPr id="2192" name="Line 144">
            <a:extLst>
              <a:ext uri="{FF2B5EF4-FFF2-40B4-BE49-F238E27FC236}">
                <a16:creationId xmlns:a16="http://schemas.microsoft.com/office/drawing/2014/main" id="{37A169CC-F300-43F9-8FBF-51B78EE433DF}"/>
              </a:ext>
            </a:extLst>
          </p:cNvPr>
          <p:cNvSpPr>
            <a:spLocks noChangeShapeType="1"/>
          </p:cNvSpPr>
          <p:nvPr/>
        </p:nvSpPr>
        <p:spPr bwMode="auto">
          <a:xfrm flipV="1">
            <a:off x="1519238" y="2400300"/>
            <a:ext cx="153988" cy="0"/>
          </a:xfrm>
          <a:prstGeom prst="line">
            <a:avLst/>
          </a:prstGeom>
          <a:noFill/>
          <a:ln w="9525">
            <a:solidFill>
              <a:schemeClr val="tx1"/>
            </a:solidFill>
            <a:round/>
            <a:headEnd/>
            <a:tailEnd type="triangle" w="med" len="med"/>
          </a:ln>
          <a:effectLst/>
        </p:spPr>
        <p:txBody>
          <a:bodyPr lIns="65294" tIns="32648" rIns="65294" bIns="3264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MS PGothic" charset="0"/>
              <a:cs typeface="MS PGothic" charset="0"/>
            </a:endParaRPr>
          </a:p>
        </p:txBody>
      </p:sp>
      <p:sp>
        <p:nvSpPr>
          <p:cNvPr id="78" name="AutoShape 19">
            <a:extLst>
              <a:ext uri="{FF2B5EF4-FFF2-40B4-BE49-F238E27FC236}">
                <a16:creationId xmlns:a16="http://schemas.microsoft.com/office/drawing/2014/main" id="{DCC11C25-F008-4ED0-9723-C2B772188E85}"/>
              </a:ext>
            </a:extLst>
          </p:cNvPr>
          <p:cNvSpPr>
            <a:spLocks noChangeArrowheads="1"/>
          </p:cNvSpPr>
          <p:nvPr/>
        </p:nvSpPr>
        <p:spPr bwMode="auto">
          <a:xfrm>
            <a:off x="3860800" y="1474789"/>
            <a:ext cx="1798638" cy="1336675"/>
          </a:xfrm>
          <a:prstGeom prst="roundRect">
            <a:avLst>
              <a:gd name="adj" fmla="val 16667"/>
            </a:avLst>
          </a:prstGeom>
          <a:solidFill>
            <a:schemeClr val="accent1">
              <a:lumMod val="60000"/>
              <a:lumOff val="40000"/>
            </a:schemeClr>
          </a:solidFill>
          <a:ln w="28575">
            <a:solidFill>
              <a:schemeClr val="tx1"/>
            </a:solidFill>
            <a:round/>
            <a:headEnd/>
            <a:tailEnd/>
          </a:ln>
          <a:effectLst/>
        </p:spPr>
        <p:txBody>
          <a:bodyPr lIns="46642" tIns="23321" rIns="46642" bIns="23321" anchor="ctr"/>
          <a:lstStyle/>
          <a:p>
            <a:pPr marL="914400" marR="0" lvl="2" indent="0" algn="l" defTabSz="652662" rtl="0" eaLnBrk="1" fontAlgn="auto" latinLnBrk="0" hangingPunct="1">
              <a:lnSpc>
                <a:spcPct val="100000"/>
              </a:lnSpc>
              <a:spcBef>
                <a:spcPts val="0"/>
              </a:spcBef>
              <a:spcAft>
                <a:spcPts val="0"/>
              </a:spcAft>
              <a:buClrTx/>
              <a:buSzTx/>
              <a:buFontTx/>
              <a:buNone/>
              <a:tabLst/>
              <a:defRPr/>
            </a:pPr>
            <a:endParaRPr kumimoji="0" lang="en-GB" sz="1100" b="1" i="0" u="sng"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a:p>
            <a:pPr marL="914400" marR="0" lvl="2" indent="0" algn="l" defTabSz="652662" rtl="0" eaLnBrk="1" fontAlgn="auto" latinLnBrk="0" hangingPunct="1">
              <a:lnSpc>
                <a:spcPct val="100000"/>
              </a:lnSpc>
              <a:spcBef>
                <a:spcPts val="0"/>
              </a:spcBef>
              <a:spcAft>
                <a:spcPts val="0"/>
              </a:spcAft>
              <a:buClrTx/>
              <a:buSzTx/>
              <a:buFontTx/>
              <a:buNone/>
              <a:tabLst/>
              <a:defRPr/>
            </a:pPr>
            <a:endParaRPr kumimoji="0" lang="en-GB" sz="1100" b="1" i="0" u="sng"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rPr>
              <a:t>Customer Experience</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p:txBody>
      </p:sp>
      <p:sp>
        <p:nvSpPr>
          <p:cNvPr id="23557" name="AutoShape 21">
            <a:extLst>
              <a:ext uri="{FF2B5EF4-FFF2-40B4-BE49-F238E27FC236}">
                <a16:creationId xmlns:a16="http://schemas.microsoft.com/office/drawing/2014/main" id="{A50BC902-3461-475D-91AC-7F9A7AD49663}"/>
              </a:ext>
            </a:extLst>
          </p:cNvPr>
          <p:cNvSpPr>
            <a:spLocks noChangeArrowheads="1"/>
          </p:cNvSpPr>
          <p:nvPr/>
        </p:nvSpPr>
        <p:spPr bwMode="auto">
          <a:xfrm>
            <a:off x="4527550" y="4200525"/>
            <a:ext cx="1543050" cy="565150"/>
          </a:xfrm>
          <a:prstGeom prst="roundRect">
            <a:avLst>
              <a:gd name="adj" fmla="val 16667"/>
            </a:avLst>
          </a:prstGeom>
          <a:solidFill>
            <a:schemeClr val="accent1">
              <a:lumMod val="60000"/>
              <a:lumOff val="40000"/>
            </a:schemeClr>
          </a:solidFill>
          <a:ln w="28575">
            <a:solidFill>
              <a:schemeClr val="tx1"/>
            </a:solidFill>
            <a:round/>
            <a:headEnd/>
            <a:tailEnd/>
          </a:ln>
        </p:spPr>
        <p:txBody>
          <a:bodyPr lIns="0" tIns="23321" rIns="0" bIns="23321" anchor="ctr"/>
          <a:lstStyle>
            <a:lvl1pPr marL="174625" indent="-174625" defTabSz="652463">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defTabSz="652463">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defTabSz="652463">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defTabSz="652463">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defTabSz="652463">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6524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6524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6524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652463"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174625" marR="0" lvl="0" indent="-174625" algn="ctr" defTabSz="652463"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GB" altLang="en-US" sz="1200" b="1" i="0" u="none" strike="noStrike" kern="1200" cap="none" spc="0" normalizeH="0" baseline="0" noProof="0">
                <a:ln>
                  <a:noFill/>
                </a:ln>
                <a:solidFill>
                  <a:prstClr val="black">
                    <a:lumMod val="95000"/>
                    <a:lumOff val="5000"/>
                  </a:prstClr>
                </a:solidFill>
                <a:effectLst/>
                <a:uLnTx/>
                <a:uFillTx/>
                <a:latin typeface="Calibri" panose="020F0502020204030204" pitchFamily="34" charset="0"/>
                <a:ea typeface="MS PGothic" panose="020B0600070205080204" pitchFamily="34" charset="-128"/>
                <a:cs typeface="+mn-cs"/>
              </a:rPr>
              <a:t>Productivity</a:t>
            </a:r>
          </a:p>
        </p:txBody>
      </p:sp>
      <p:sp>
        <p:nvSpPr>
          <p:cNvPr id="80" name="AutoShape 19">
            <a:extLst>
              <a:ext uri="{FF2B5EF4-FFF2-40B4-BE49-F238E27FC236}">
                <a16:creationId xmlns:a16="http://schemas.microsoft.com/office/drawing/2014/main" id="{3C9CC4E0-1DAB-4313-A320-0350E261CA9F}"/>
              </a:ext>
            </a:extLst>
          </p:cNvPr>
          <p:cNvSpPr>
            <a:spLocks noChangeArrowheads="1"/>
          </p:cNvSpPr>
          <p:nvPr/>
        </p:nvSpPr>
        <p:spPr bwMode="auto">
          <a:xfrm>
            <a:off x="4527550" y="3325814"/>
            <a:ext cx="1543050" cy="587375"/>
          </a:xfrm>
          <a:prstGeom prst="roundRect">
            <a:avLst>
              <a:gd name="adj" fmla="val 16667"/>
            </a:avLst>
          </a:prstGeom>
          <a:solidFill>
            <a:schemeClr val="accent1">
              <a:lumMod val="60000"/>
              <a:lumOff val="40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rPr>
              <a:t>Better place to work</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p:txBody>
      </p:sp>
      <p:sp>
        <p:nvSpPr>
          <p:cNvPr id="23559" name="AutoShape 19">
            <a:extLst>
              <a:ext uri="{FF2B5EF4-FFF2-40B4-BE49-F238E27FC236}">
                <a16:creationId xmlns:a16="http://schemas.microsoft.com/office/drawing/2014/main" id="{EB0CA6CB-651A-4189-8805-CB2AD913DB66}"/>
              </a:ext>
            </a:extLst>
          </p:cNvPr>
          <p:cNvSpPr>
            <a:spLocks noChangeArrowheads="1"/>
          </p:cNvSpPr>
          <p:nvPr/>
        </p:nvSpPr>
        <p:spPr bwMode="auto">
          <a:xfrm>
            <a:off x="1878013" y="1989138"/>
            <a:ext cx="1389062" cy="3444875"/>
          </a:xfrm>
          <a:prstGeom prst="roundRect">
            <a:avLst>
              <a:gd name="adj" fmla="val 16667"/>
            </a:avLst>
          </a:prstGeom>
          <a:solidFill>
            <a:schemeClr val="tx2">
              <a:lumMod val="60000"/>
              <a:lumOff val="40000"/>
            </a:schemeClr>
          </a:solidFill>
          <a:ln w="28575">
            <a:solidFill>
              <a:schemeClr val="tx1"/>
            </a:solidFill>
            <a:round/>
            <a:headEnd/>
            <a:tailEnd/>
          </a:ln>
        </p:spPr>
        <p:txBody>
          <a:bodyPr lIns="46642" tIns="23321" rIns="46642" bIns="23321" anchor="ct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GB" altLang="en-US" sz="1100" b="1" i="0" u="none" strike="noStrike" kern="1200" cap="none" spc="0" normalizeH="0" baseline="0" noProof="0" dirty="0">
                <a:ln>
                  <a:noFill/>
                </a:ln>
                <a:solidFill>
                  <a:prstClr val="white"/>
                </a:solidFill>
                <a:effectLst/>
                <a:uLnTx/>
                <a:uFillTx/>
                <a:latin typeface="Calibri" panose="020F0502020204030204" pitchFamily="34" charset="0"/>
                <a:ea typeface="MS PGothic" panose="020B0600070205080204" pitchFamily="34" charset="-128"/>
                <a:cs typeface="+mn-cs"/>
              </a:rPr>
              <a:t>To be the most </a:t>
            </a:r>
            <a:r>
              <a:rPr kumimoji="0" lang="en-GB" altLang="en-US" sz="1200" b="1" i="0" u="none" strike="noStrike" kern="1200" cap="none" spc="0" normalizeH="0" baseline="0" noProof="0" dirty="0">
                <a:ln>
                  <a:noFill/>
                </a:ln>
                <a:solidFill>
                  <a:srgbClr val="FFFF00"/>
                </a:solidFill>
                <a:effectLst/>
                <a:uLnTx/>
                <a:uFillTx/>
                <a:latin typeface="Calibri" panose="020F0502020204030204" pitchFamily="34" charset="0"/>
                <a:ea typeface="MS PGothic" panose="020B0600070205080204" pitchFamily="34" charset="-128"/>
                <a:cs typeface="+mn-cs"/>
              </a:rPr>
              <a:t>responsive and respecte</a:t>
            </a:r>
            <a:r>
              <a:rPr kumimoji="0" lang="en-GB" altLang="en-US" sz="1100" b="1" i="0" u="none" strike="noStrike" kern="1200" cap="none" spc="0" normalizeH="0" baseline="0" noProof="0" dirty="0">
                <a:ln>
                  <a:noFill/>
                </a:ln>
                <a:solidFill>
                  <a:srgbClr val="FFFF00"/>
                </a:solidFill>
                <a:effectLst/>
                <a:uLnTx/>
                <a:uFillTx/>
                <a:latin typeface="Calibri" panose="020F0502020204030204" pitchFamily="34" charset="0"/>
                <a:ea typeface="MS PGothic" panose="020B0600070205080204" pitchFamily="34" charset="-128"/>
                <a:cs typeface="+mn-cs"/>
              </a:rPr>
              <a:t>d </a:t>
            </a:r>
            <a:r>
              <a:rPr kumimoji="0" lang="en-GB" altLang="en-US" sz="1100" b="1" i="0" u="none" strike="noStrike" kern="1200" cap="none" spc="0" normalizeH="0" baseline="0" noProof="0" dirty="0">
                <a:ln>
                  <a:noFill/>
                </a:ln>
                <a:solidFill>
                  <a:prstClr val="white"/>
                </a:solidFill>
                <a:effectLst/>
                <a:uLnTx/>
                <a:uFillTx/>
                <a:latin typeface="Calibri" panose="020F0502020204030204" pitchFamily="34" charset="0"/>
                <a:ea typeface="MS PGothic" panose="020B0600070205080204" pitchFamily="34" charset="-128"/>
                <a:cs typeface="+mn-cs"/>
              </a:rPr>
              <a:t>public service in the nation.  The State Government will be more effective, </a:t>
            </a:r>
            <a:r>
              <a:rPr kumimoji="0" lang="en-GB" altLang="en-US" sz="1200" b="1" i="0" u="none" strike="noStrike" kern="1200" cap="none" spc="0" normalizeH="0" baseline="0" noProof="0" dirty="0">
                <a:ln>
                  <a:noFill/>
                </a:ln>
                <a:solidFill>
                  <a:srgbClr val="FFFF00"/>
                </a:solidFill>
                <a:effectLst/>
                <a:uLnTx/>
                <a:uFillTx/>
                <a:latin typeface="Calibri" panose="020F0502020204030204" pitchFamily="34" charset="0"/>
                <a:ea typeface="MS PGothic" panose="020B0600070205080204" pitchFamily="34" charset="-128"/>
                <a:cs typeface="+mn-cs"/>
              </a:rPr>
              <a:t>deliver value for money </a:t>
            </a:r>
            <a:r>
              <a:rPr kumimoji="0" lang="en-GB" altLang="en-US" sz="1100" b="1" i="0" u="none" strike="noStrike" kern="1200" cap="none" spc="0" normalizeH="0" baseline="0" noProof="0" dirty="0">
                <a:ln>
                  <a:noFill/>
                </a:ln>
                <a:solidFill>
                  <a:prstClr val="white"/>
                </a:solidFill>
                <a:effectLst/>
                <a:uLnTx/>
                <a:uFillTx/>
                <a:latin typeface="Calibri" panose="020F0502020204030204" pitchFamily="34" charset="0"/>
                <a:ea typeface="MS PGothic" panose="020B0600070205080204" pitchFamily="34" charset="-128"/>
                <a:cs typeface="+mn-cs"/>
              </a:rPr>
              <a:t>and ultimately achieve </a:t>
            </a:r>
            <a:r>
              <a:rPr kumimoji="0" lang="en-GB" altLang="en-US" sz="1200" b="1" i="0" u="none" strike="noStrike" kern="1200" cap="none" spc="0" normalizeH="0" baseline="0" noProof="0" dirty="0">
                <a:ln>
                  <a:noFill/>
                </a:ln>
                <a:solidFill>
                  <a:srgbClr val="FFFF00"/>
                </a:solidFill>
                <a:effectLst/>
                <a:uLnTx/>
                <a:uFillTx/>
                <a:latin typeface="Calibri" panose="020F0502020204030204" pitchFamily="34" charset="0"/>
                <a:ea typeface="MS PGothic" panose="020B0600070205080204" pitchFamily="34" charset="-128"/>
                <a:cs typeface="+mn-cs"/>
              </a:rPr>
              <a:t>better outcomes for our Citizens</a:t>
            </a:r>
          </a:p>
        </p:txBody>
      </p:sp>
      <p:sp>
        <p:nvSpPr>
          <p:cNvPr id="87" name="AutoShape 19">
            <a:extLst>
              <a:ext uri="{FF2B5EF4-FFF2-40B4-BE49-F238E27FC236}">
                <a16:creationId xmlns:a16="http://schemas.microsoft.com/office/drawing/2014/main" id="{5709C020-0872-4BF4-9857-DD949B6AABEE}"/>
              </a:ext>
            </a:extLst>
          </p:cNvPr>
          <p:cNvSpPr>
            <a:spLocks noChangeArrowheads="1"/>
          </p:cNvSpPr>
          <p:nvPr/>
        </p:nvSpPr>
        <p:spPr bwMode="auto">
          <a:xfrm>
            <a:off x="8102601" y="692151"/>
            <a:ext cx="2519363" cy="411163"/>
          </a:xfrm>
          <a:prstGeom prst="roundRect">
            <a:avLst>
              <a:gd name="adj" fmla="val 16667"/>
            </a:avLst>
          </a:prstGeom>
          <a:solidFill>
            <a:srgbClr val="A3FBAD"/>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a:t>
            </a: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Project/Program</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88" name="AutoShape 19">
            <a:extLst>
              <a:ext uri="{FF2B5EF4-FFF2-40B4-BE49-F238E27FC236}">
                <a16:creationId xmlns:a16="http://schemas.microsoft.com/office/drawing/2014/main" id="{B1152866-1E66-4187-A80C-EA9EF99893FA}"/>
              </a:ext>
            </a:extLst>
          </p:cNvPr>
          <p:cNvSpPr>
            <a:spLocks noChangeArrowheads="1"/>
          </p:cNvSpPr>
          <p:nvPr/>
        </p:nvSpPr>
        <p:spPr bwMode="auto">
          <a:xfrm>
            <a:off x="6816725" y="681039"/>
            <a:ext cx="1182688" cy="587375"/>
          </a:xfrm>
          <a:prstGeom prst="roundRect">
            <a:avLst>
              <a:gd name="adj" fmla="val 16667"/>
            </a:avLst>
          </a:prstGeom>
          <a:solidFill>
            <a:srgbClr val="FFC000"/>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3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3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Intermediate Benefits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endParaRPr>
          </a:p>
        </p:txBody>
      </p:sp>
      <p:sp>
        <p:nvSpPr>
          <p:cNvPr id="89" name="AutoShape 19">
            <a:extLst>
              <a:ext uri="{FF2B5EF4-FFF2-40B4-BE49-F238E27FC236}">
                <a16:creationId xmlns:a16="http://schemas.microsoft.com/office/drawing/2014/main" id="{30AB9792-579F-4434-B15D-847165B76ACF}"/>
              </a:ext>
            </a:extLst>
          </p:cNvPr>
          <p:cNvSpPr>
            <a:spLocks noChangeArrowheads="1"/>
          </p:cNvSpPr>
          <p:nvPr/>
        </p:nvSpPr>
        <p:spPr bwMode="auto">
          <a:xfrm>
            <a:off x="3831494" y="653198"/>
            <a:ext cx="2312988" cy="587375"/>
          </a:xfrm>
          <a:prstGeom prst="roundRect">
            <a:avLst>
              <a:gd name="adj" fmla="val 16667"/>
            </a:avLst>
          </a:prstGeom>
          <a:solidFill>
            <a:schemeClr val="accent1">
              <a:lumMod val="60000"/>
              <a:lumOff val="40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rPr>
              <a:t>Measures of Success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p:txBody>
      </p:sp>
      <p:sp>
        <p:nvSpPr>
          <p:cNvPr id="91" name="AutoShape 19">
            <a:extLst>
              <a:ext uri="{FF2B5EF4-FFF2-40B4-BE49-F238E27FC236}">
                <a16:creationId xmlns:a16="http://schemas.microsoft.com/office/drawing/2014/main" id="{4CDE47D3-1F38-4573-9A95-F1609EB4B58E}"/>
              </a:ext>
            </a:extLst>
          </p:cNvPr>
          <p:cNvSpPr>
            <a:spLocks noChangeArrowheads="1"/>
          </p:cNvSpPr>
          <p:nvPr/>
        </p:nvSpPr>
        <p:spPr bwMode="auto">
          <a:xfrm>
            <a:off x="1878013" y="630237"/>
            <a:ext cx="1389062" cy="587375"/>
          </a:xfrm>
          <a:prstGeom prst="roundRect">
            <a:avLst>
              <a:gd name="adj" fmla="val 16667"/>
            </a:avLst>
          </a:prstGeom>
          <a:solidFill>
            <a:schemeClr val="tx2">
              <a:lumMod val="60000"/>
              <a:lumOff val="40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Goal</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92" name="AutoShape 19">
            <a:extLst>
              <a:ext uri="{FF2B5EF4-FFF2-40B4-BE49-F238E27FC236}">
                <a16:creationId xmlns:a16="http://schemas.microsoft.com/office/drawing/2014/main" id="{A85E6558-0EF3-4042-BCB3-A8718ECAB320}"/>
              </a:ext>
            </a:extLst>
          </p:cNvPr>
          <p:cNvSpPr>
            <a:spLocks noChangeArrowheads="1"/>
          </p:cNvSpPr>
          <p:nvPr/>
        </p:nvSpPr>
        <p:spPr bwMode="auto">
          <a:xfrm>
            <a:off x="336552" y="609601"/>
            <a:ext cx="1233487" cy="587375"/>
          </a:xfrm>
          <a:prstGeom prst="roundRect">
            <a:avLst>
              <a:gd name="adj" fmla="val 16667"/>
            </a:avLst>
          </a:prstGeom>
          <a:solidFill>
            <a:schemeClr val="bg1">
              <a:lumMod val="65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4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Strategic Drivers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93" name="AutoShape 19">
            <a:extLst>
              <a:ext uri="{FF2B5EF4-FFF2-40B4-BE49-F238E27FC236}">
                <a16:creationId xmlns:a16="http://schemas.microsoft.com/office/drawing/2014/main" id="{4DC9BF7C-385B-441D-9182-F7D83CF53C4E}"/>
              </a:ext>
            </a:extLst>
          </p:cNvPr>
          <p:cNvSpPr>
            <a:spLocks noChangeArrowheads="1"/>
          </p:cNvSpPr>
          <p:nvPr/>
        </p:nvSpPr>
        <p:spPr bwMode="auto">
          <a:xfrm>
            <a:off x="336552" y="1268413"/>
            <a:ext cx="1182687" cy="823912"/>
          </a:xfrm>
          <a:prstGeom prst="roundRect">
            <a:avLst>
              <a:gd name="adj" fmla="val 16667"/>
            </a:avLst>
          </a:prstGeom>
          <a:solidFill>
            <a:schemeClr val="bg1">
              <a:lumMod val="65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Fiscal position - </a:t>
            </a:r>
          </a:p>
          <a:p>
            <a:pPr marL="174907" marR="0" lvl="0" indent="-174907" algn="l" defTabSz="652662"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unsustainable debt levels </a:t>
            </a:r>
          </a:p>
        </p:txBody>
      </p:sp>
      <p:sp>
        <p:nvSpPr>
          <p:cNvPr id="94" name="AutoShape 19">
            <a:extLst>
              <a:ext uri="{FF2B5EF4-FFF2-40B4-BE49-F238E27FC236}">
                <a16:creationId xmlns:a16="http://schemas.microsoft.com/office/drawing/2014/main" id="{038B99DB-2BD2-4C67-9955-CE09AF4DA700}"/>
              </a:ext>
            </a:extLst>
          </p:cNvPr>
          <p:cNvSpPr>
            <a:spLocks noChangeArrowheads="1"/>
          </p:cNvSpPr>
          <p:nvPr/>
        </p:nvSpPr>
        <p:spPr bwMode="auto">
          <a:xfrm>
            <a:off x="336552" y="2143125"/>
            <a:ext cx="1182687" cy="565150"/>
          </a:xfrm>
          <a:prstGeom prst="roundRect">
            <a:avLst>
              <a:gd name="adj" fmla="val 16667"/>
            </a:avLst>
          </a:prstGeom>
          <a:solidFill>
            <a:schemeClr val="bg1">
              <a:lumMod val="65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Citizen expectations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endParaRPr>
          </a:p>
        </p:txBody>
      </p:sp>
      <p:sp>
        <p:nvSpPr>
          <p:cNvPr id="98" name="AutoShape 19">
            <a:extLst>
              <a:ext uri="{FF2B5EF4-FFF2-40B4-BE49-F238E27FC236}">
                <a16:creationId xmlns:a16="http://schemas.microsoft.com/office/drawing/2014/main" id="{3C8501B5-CBCF-4B18-B436-9C56D0431527}"/>
              </a:ext>
            </a:extLst>
          </p:cNvPr>
          <p:cNvSpPr>
            <a:spLocks noChangeArrowheads="1"/>
          </p:cNvSpPr>
          <p:nvPr/>
        </p:nvSpPr>
        <p:spPr bwMode="auto">
          <a:xfrm>
            <a:off x="3910014" y="4972050"/>
            <a:ext cx="1749425" cy="1028700"/>
          </a:xfrm>
          <a:prstGeom prst="roundRect">
            <a:avLst>
              <a:gd name="adj" fmla="val 16667"/>
            </a:avLst>
          </a:prstGeom>
          <a:solidFill>
            <a:schemeClr val="accent1">
              <a:lumMod val="60000"/>
              <a:lumOff val="40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200" b="1"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rPr>
              <a:t>Cost to Queenslanders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prstClr val="black">
                  <a:lumMod val="95000"/>
                  <a:lumOff val="5000"/>
                </a:prstClr>
              </a:solidFill>
              <a:effectLst/>
              <a:uLnTx/>
              <a:uFillTx/>
              <a:latin typeface="Calibri"/>
              <a:ea typeface="MS PGothic" panose="020B0600070205080204" pitchFamily="34" charset="-128"/>
              <a:cs typeface="+mn-cs"/>
            </a:endParaRPr>
          </a:p>
        </p:txBody>
      </p:sp>
      <p:sp>
        <p:nvSpPr>
          <p:cNvPr id="99" name="Line 144">
            <a:extLst>
              <a:ext uri="{FF2B5EF4-FFF2-40B4-BE49-F238E27FC236}">
                <a16:creationId xmlns:a16="http://schemas.microsoft.com/office/drawing/2014/main" id="{B1C091A4-49CC-4969-A3CE-B2ED7C9C9FF4}"/>
              </a:ext>
            </a:extLst>
          </p:cNvPr>
          <p:cNvSpPr>
            <a:spLocks noChangeShapeType="1"/>
          </p:cNvSpPr>
          <p:nvPr/>
        </p:nvSpPr>
        <p:spPr bwMode="auto">
          <a:xfrm>
            <a:off x="1519238" y="1885951"/>
            <a:ext cx="153988" cy="206375"/>
          </a:xfrm>
          <a:prstGeom prst="line">
            <a:avLst/>
          </a:prstGeom>
          <a:noFill/>
          <a:ln w="9525">
            <a:solidFill>
              <a:schemeClr val="tx1"/>
            </a:solidFill>
            <a:round/>
            <a:headEnd/>
            <a:tailEnd type="triangle" w="med" len="med"/>
          </a:ln>
          <a:effectLst/>
        </p:spPr>
        <p:txBody>
          <a:bodyPr lIns="65294" tIns="32648" rIns="65294" bIns="3264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MS PGothic" charset="0"/>
              <a:cs typeface="MS PGothic" charset="0"/>
            </a:endParaRPr>
          </a:p>
        </p:txBody>
      </p:sp>
      <p:sp>
        <p:nvSpPr>
          <p:cNvPr id="40" name="AutoShape 19">
            <a:extLst>
              <a:ext uri="{FF2B5EF4-FFF2-40B4-BE49-F238E27FC236}">
                <a16:creationId xmlns:a16="http://schemas.microsoft.com/office/drawing/2014/main" id="{AAC9E824-5B84-4D00-93C7-A8E45C41AD88}"/>
              </a:ext>
            </a:extLst>
          </p:cNvPr>
          <p:cNvSpPr>
            <a:spLocks noChangeArrowheads="1"/>
          </p:cNvSpPr>
          <p:nvPr/>
        </p:nvSpPr>
        <p:spPr bwMode="auto">
          <a:xfrm>
            <a:off x="336552" y="2781300"/>
            <a:ext cx="1182687" cy="1081088"/>
          </a:xfrm>
          <a:prstGeom prst="roundRect">
            <a:avLst>
              <a:gd name="adj" fmla="val 16667"/>
            </a:avLst>
          </a:prstGeom>
          <a:solidFill>
            <a:schemeClr val="bg1">
              <a:lumMod val="65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Government services costing greater than the national average</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400" b="1"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41" name="Line 144">
            <a:extLst>
              <a:ext uri="{FF2B5EF4-FFF2-40B4-BE49-F238E27FC236}">
                <a16:creationId xmlns:a16="http://schemas.microsoft.com/office/drawing/2014/main" id="{D8F704F4-75A5-46F7-9FD1-8BB24419C91E}"/>
              </a:ext>
            </a:extLst>
          </p:cNvPr>
          <p:cNvSpPr>
            <a:spLocks noChangeShapeType="1"/>
          </p:cNvSpPr>
          <p:nvPr/>
        </p:nvSpPr>
        <p:spPr bwMode="auto">
          <a:xfrm flipV="1">
            <a:off x="1519238" y="3325813"/>
            <a:ext cx="153988" cy="0"/>
          </a:xfrm>
          <a:prstGeom prst="line">
            <a:avLst/>
          </a:prstGeom>
          <a:noFill/>
          <a:ln w="9525">
            <a:solidFill>
              <a:schemeClr val="tx1"/>
            </a:solidFill>
            <a:round/>
            <a:headEnd/>
            <a:tailEnd type="triangle" w="med" len="med"/>
          </a:ln>
          <a:effectLst/>
        </p:spPr>
        <p:txBody>
          <a:bodyPr lIns="65294" tIns="32648" rIns="65294" bIns="3264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MS PGothic" charset="0"/>
              <a:cs typeface="MS PGothic" charset="0"/>
            </a:endParaRPr>
          </a:p>
        </p:txBody>
      </p:sp>
      <p:sp>
        <p:nvSpPr>
          <p:cNvPr id="23571" name="AutoShape 19">
            <a:extLst>
              <a:ext uri="{FF2B5EF4-FFF2-40B4-BE49-F238E27FC236}">
                <a16:creationId xmlns:a16="http://schemas.microsoft.com/office/drawing/2014/main" id="{219E14C4-424F-4FE1-93BF-E914D4439EDD}"/>
              </a:ext>
            </a:extLst>
          </p:cNvPr>
          <p:cNvSpPr>
            <a:spLocks noChangeArrowheads="1"/>
          </p:cNvSpPr>
          <p:nvPr/>
        </p:nvSpPr>
        <p:spPr bwMode="auto">
          <a:xfrm>
            <a:off x="336552" y="4570413"/>
            <a:ext cx="1182687" cy="874712"/>
          </a:xfrm>
          <a:prstGeom prst="roundRect">
            <a:avLst>
              <a:gd name="adj" fmla="val 16667"/>
            </a:avLst>
          </a:prstGeom>
          <a:solidFill>
            <a:schemeClr val="bg1">
              <a:lumMod val="65000"/>
            </a:schemeClr>
          </a:solidFill>
          <a:ln w="28575">
            <a:solidFill>
              <a:schemeClr val="tx1"/>
            </a:solidFill>
            <a:round/>
            <a:headEnd/>
            <a:tailEnd/>
          </a:ln>
        </p:spPr>
        <p:txBody>
          <a:bodyPr lIns="46642" tIns="23321" rIns="46642" bIns="23321" anchor="ctr"/>
          <a:lstStyle>
            <a:lvl1pPr defTabSz="650875">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defTabSz="650875">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defTabSz="650875">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defTabSz="650875">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defTabSz="650875">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defTabSz="650875"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defTabSz="650875"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defTabSz="650875"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defTabSz="650875"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ctr" defTabSz="650875"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GB" altLang="en-US" sz="1100" b="1"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rPr>
              <a:t>Need to facilitate economic growth </a:t>
            </a:r>
          </a:p>
          <a:p>
            <a:pPr marL="0" marR="0" lvl="0" indent="0" algn="l" defTabSz="650875" rtl="0" eaLnBrk="1" fontAlgn="base" latinLnBrk="0" hangingPunct="1">
              <a:lnSpc>
                <a:spcPct val="100000"/>
              </a:lnSpc>
              <a:spcBef>
                <a:spcPct val="0"/>
              </a:spcBef>
              <a:spcAft>
                <a:spcPct val="0"/>
              </a:spcAft>
              <a:buClrTx/>
              <a:buSzTx/>
              <a:buFont typeface="Arial" panose="020B0604020202020204" pitchFamily="34" charset="0"/>
              <a:buNone/>
              <a:tabLst/>
              <a:defRPr/>
            </a:pPr>
            <a:endParaRPr kumimoji="0" lang="en-GB" altLang="en-US" sz="1100" b="1" i="0" u="none" strike="noStrike" kern="1200" cap="none" spc="0" normalizeH="0" baseline="0" noProof="0">
              <a:ln>
                <a:noFill/>
              </a:ln>
              <a:solidFill>
                <a:prstClr val="white"/>
              </a:solidFill>
              <a:effectLst/>
              <a:uLnTx/>
              <a:uFillTx/>
              <a:latin typeface="Calibri" panose="020F0502020204030204" pitchFamily="34" charset="0"/>
              <a:ea typeface="MS PGothic" panose="020B0600070205080204" pitchFamily="34" charset="-128"/>
              <a:cs typeface="+mn-cs"/>
            </a:endParaRPr>
          </a:p>
        </p:txBody>
      </p:sp>
      <p:sp>
        <p:nvSpPr>
          <p:cNvPr id="43" name="Line 144">
            <a:extLst>
              <a:ext uri="{FF2B5EF4-FFF2-40B4-BE49-F238E27FC236}">
                <a16:creationId xmlns:a16="http://schemas.microsoft.com/office/drawing/2014/main" id="{5173453F-500B-404D-9618-E4CFFE6D5559}"/>
              </a:ext>
            </a:extLst>
          </p:cNvPr>
          <p:cNvSpPr>
            <a:spLocks noChangeShapeType="1"/>
          </p:cNvSpPr>
          <p:nvPr/>
        </p:nvSpPr>
        <p:spPr bwMode="auto">
          <a:xfrm flipV="1">
            <a:off x="1519238" y="4714875"/>
            <a:ext cx="153988" cy="0"/>
          </a:xfrm>
          <a:prstGeom prst="line">
            <a:avLst/>
          </a:prstGeom>
          <a:noFill/>
          <a:ln w="9525">
            <a:solidFill>
              <a:schemeClr val="tx1"/>
            </a:solidFill>
            <a:round/>
            <a:headEnd/>
            <a:tailEnd type="triangle" w="med" len="med"/>
          </a:ln>
          <a:effectLst/>
        </p:spPr>
        <p:txBody>
          <a:bodyPr lIns="65294" tIns="32648" rIns="65294" bIns="3264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MS PGothic" charset="0"/>
              <a:cs typeface="MS PGothic" charset="0"/>
            </a:endParaRPr>
          </a:p>
        </p:txBody>
      </p:sp>
      <p:sp>
        <p:nvSpPr>
          <p:cNvPr id="44" name="AutoShape 19">
            <a:extLst>
              <a:ext uri="{FF2B5EF4-FFF2-40B4-BE49-F238E27FC236}">
                <a16:creationId xmlns:a16="http://schemas.microsoft.com/office/drawing/2014/main" id="{416C29A6-7C98-471D-A261-D17FCB695D95}"/>
              </a:ext>
            </a:extLst>
          </p:cNvPr>
          <p:cNvSpPr>
            <a:spLocks noChangeArrowheads="1"/>
          </p:cNvSpPr>
          <p:nvPr/>
        </p:nvSpPr>
        <p:spPr bwMode="auto">
          <a:xfrm>
            <a:off x="336552" y="5507039"/>
            <a:ext cx="1182687" cy="1235075"/>
          </a:xfrm>
          <a:prstGeom prst="roundRect">
            <a:avLst>
              <a:gd name="adj" fmla="val 16667"/>
            </a:avLst>
          </a:prstGeom>
          <a:solidFill>
            <a:schemeClr val="bg1">
              <a:lumMod val="65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Demographical change </a:t>
            </a:r>
            <a:r>
              <a:rPr kumimoji="0" lang="en-GB" sz="1100" b="1" i="0" u="none" strike="noStrike" kern="1200" cap="none" spc="0" normalizeH="0" baseline="0" noProof="0" dirty="0" err="1">
                <a:ln>
                  <a:noFill/>
                </a:ln>
                <a:solidFill>
                  <a:prstClr val="white"/>
                </a:solidFill>
                <a:effectLst/>
                <a:uLnTx/>
                <a:uFillTx/>
                <a:latin typeface="Calibri"/>
                <a:ea typeface="MS PGothic" panose="020B0600070205080204" pitchFamily="34" charset="-128"/>
                <a:cs typeface="+mn-cs"/>
              </a:rPr>
              <a:t>inc.</a:t>
            </a:r>
            <a:r>
              <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 an ageing pop.; pop. growth; &amp; regional expansion</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endParaRPr>
          </a:p>
        </p:txBody>
      </p:sp>
      <p:sp>
        <p:nvSpPr>
          <p:cNvPr id="45" name="Line 144">
            <a:extLst>
              <a:ext uri="{FF2B5EF4-FFF2-40B4-BE49-F238E27FC236}">
                <a16:creationId xmlns:a16="http://schemas.microsoft.com/office/drawing/2014/main" id="{CA793A31-E962-4454-867A-5051D0731B18}"/>
              </a:ext>
            </a:extLst>
          </p:cNvPr>
          <p:cNvSpPr>
            <a:spLocks noChangeShapeType="1"/>
          </p:cNvSpPr>
          <p:nvPr/>
        </p:nvSpPr>
        <p:spPr bwMode="auto">
          <a:xfrm flipV="1">
            <a:off x="1519238" y="5229226"/>
            <a:ext cx="153988" cy="257175"/>
          </a:xfrm>
          <a:prstGeom prst="line">
            <a:avLst/>
          </a:prstGeom>
          <a:noFill/>
          <a:ln w="9525">
            <a:solidFill>
              <a:schemeClr val="tx1"/>
            </a:solidFill>
            <a:round/>
            <a:headEnd/>
            <a:tailEnd type="triangle" w="med" len="med"/>
          </a:ln>
          <a:effectLst/>
        </p:spPr>
        <p:txBody>
          <a:bodyPr lIns="65294" tIns="32648" rIns="65294" bIns="3264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MS PGothic" charset="0"/>
              <a:cs typeface="MS PGothic" charset="0"/>
            </a:endParaRPr>
          </a:p>
        </p:txBody>
      </p:sp>
      <p:sp>
        <p:nvSpPr>
          <p:cNvPr id="46" name="AutoShape 19">
            <a:extLst>
              <a:ext uri="{FF2B5EF4-FFF2-40B4-BE49-F238E27FC236}">
                <a16:creationId xmlns:a16="http://schemas.microsoft.com/office/drawing/2014/main" id="{CB5183B3-6E1F-47A9-A8DF-4A8CBF23669D}"/>
              </a:ext>
            </a:extLst>
          </p:cNvPr>
          <p:cNvSpPr>
            <a:spLocks noChangeArrowheads="1"/>
          </p:cNvSpPr>
          <p:nvPr/>
        </p:nvSpPr>
        <p:spPr bwMode="auto">
          <a:xfrm>
            <a:off x="336552" y="3941764"/>
            <a:ext cx="1182687" cy="566737"/>
          </a:xfrm>
          <a:prstGeom prst="roundRect">
            <a:avLst>
              <a:gd name="adj" fmla="val 16667"/>
            </a:avLst>
          </a:prstGeom>
          <a:solidFill>
            <a:schemeClr val="bg1">
              <a:lumMod val="65000"/>
            </a:schemeClr>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100" b="1" i="0" u="none" strike="noStrike" kern="1200" cap="none" spc="0" normalizeH="0" baseline="0" noProof="0" dirty="0">
                <a:ln>
                  <a:noFill/>
                </a:ln>
                <a:solidFill>
                  <a:prstClr val="white"/>
                </a:solidFill>
                <a:effectLst/>
                <a:uLnTx/>
                <a:uFillTx/>
                <a:latin typeface="Calibri"/>
                <a:ea typeface="MS PGothic" panose="020B0600070205080204" pitchFamily="34" charset="-128"/>
                <a:cs typeface="+mn-cs"/>
              </a:rPr>
              <a:t>Declining productivity</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1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47" name="Line 144">
            <a:extLst>
              <a:ext uri="{FF2B5EF4-FFF2-40B4-BE49-F238E27FC236}">
                <a16:creationId xmlns:a16="http://schemas.microsoft.com/office/drawing/2014/main" id="{AB4C3251-37DA-487D-8CC7-D24CD4C1F2F3}"/>
              </a:ext>
            </a:extLst>
          </p:cNvPr>
          <p:cNvSpPr>
            <a:spLocks noChangeShapeType="1"/>
          </p:cNvSpPr>
          <p:nvPr/>
        </p:nvSpPr>
        <p:spPr bwMode="auto">
          <a:xfrm flipV="1">
            <a:off x="1519238" y="4097338"/>
            <a:ext cx="153988" cy="0"/>
          </a:xfrm>
          <a:prstGeom prst="line">
            <a:avLst/>
          </a:prstGeom>
          <a:noFill/>
          <a:ln w="9525">
            <a:solidFill>
              <a:schemeClr val="tx1"/>
            </a:solidFill>
            <a:round/>
            <a:headEnd/>
            <a:tailEnd type="triangle" w="med" len="med"/>
          </a:ln>
          <a:effectLst/>
        </p:spPr>
        <p:txBody>
          <a:bodyPr lIns="65294" tIns="32648" rIns="65294" bIns="32648"/>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charset="0"/>
              <a:ea typeface="MS PGothic" charset="0"/>
              <a:cs typeface="MS PGothic" charset="0"/>
            </a:endParaRPr>
          </a:p>
        </p:txBody>
      </p:sp>
      <p:sp>
        <p:nvSpPr>
          <p:cNvPr id="60" name="AutoShape 19">
            <a:extLst>
              <a:ext uri="{FF2B5EF4-FFF2-40B4-BE49-F238E27FC236}">
                <a16:creationId xmlns:a16="http://schemas.microsoft.com/office/drawing/2014/main" id="{7DF2BCBA-4621-470B-B084-B4DB633685CB}"/>
              </a:ext>
            </a:extLst>
          </p:cNvPr>
          <p:cNvSpPr>
            <a:spLocks noChangeArrowheads="1"/>
          </p:cNvSpPr>
          <p:nvPr/>
        </p:nvSpPr>
        <p:spPr bwMode="auto">
          <a:xfrm>
            <a:off x="9850439" y="1289051"/>
            <a:ext cx="777875" cy="411163"/>
          </a:xfrm>
          <a:prstGeom prst="roundRect">
            <a:avLst>
              <a:gd name="adj" fmla="val 16667"/>
            </a:avLst>
          </a:prstGeom>
          <a:solidFill>
            <a:srgbClr val="A3FBAD"/>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a:t>
            </a: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Enabling changes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61" name="AutoShape 19">
            <a:extLst>
              <a:ext uri="{FF2B5EF4-FFF2-40B4-BE49-F238E27FC236}">
                <a16:creationId xmlns:a16="http://schemas.microsoft.com/office/drawing/2014/main" id="{E6925064-54E5-4E0C-B129-5EBE073E161D}"/>
              </a:ext>
            </a:extLst>
          </p:cNvPr>
          <p:cNvSpPr>
            <a:spLocks noChangeArrowheads="1"/>
          </p:cNvSpPr>
          <p:nvPr/>
        </p:nvSpPr>
        <p:spPr bwMode="auto">
          <a:xfrm>
            <a:off x="8975726" y="1289051"/>
            <a:ext cx="830263" cy="411163"/>
          </a:xfrm>
          <a:prstGeom prst="roundRect">
            <a:avLst>
              <a:gd name="adj" fmla="val 16667"/>
            </a:avLst>
          </a:prstGeom>
          <a:solidFill>
            <a:srgbClr val="A3FBAD"/>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0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Business Changes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sp>
        <p:nvSpPr>
          <p:cNvPr id="62" name="AutoShape 19">
            <a:extLst>
              <a:ext uri="{FF2B5EF4-FFF2-40B4-BE49-F238E27FC236}">
                <a16:creationId xmlns:a16="http://schemas.microsoft.com/office/drawing/2014/main" id="{F6908451-CDD7-494B-A0C9-C0AFAEFAF7AD}"/>
              </a:ext>
            </a:extLst>
          </p:cNvPr>
          <p:cNvSpPr>
            <a:spLocks noChangeArrowheads="1"/>
          </p:cNvSpPr>
          <p:nvPr/>
        </p:nvSpPr>
        <p:spPr bwMode="auto">
          <a:xfrm>
            <a:off x="8050213" y="1289051"/>
            <a:ext cx="874712" cy="411163"/>
          </a:xfrm>
          <a:prstGeom prst="roundRect">
            <a:avLst>
              <a:gd name="adj" fmla="val 16667"/>
            </a:avLst>
          </a:prstGeom>
          <a:solidFill>
            <a:srgbClr val="A3FBAD"/>
          </a:solidFill>
          <a:ln w="28575">
            <a:solidFill>
              <a:schemeClr val="tx1"/>
            </a:solidFill>
            <a:round/>
            <a:headEnd/>
            <a:tailEnd/>
          </a:ln>
          <a:effectLst/>
        </p:spPr>
        <p:txBody>
          <a:bodyPr lIns="46642" tIns="23321" rIns="46642" bIns="23321" anchor="ctr"/>
          <a:lstStyle/>
          <a:p>
            <a:pPr marL="0" marR="0" lvl="0" indent="0" algn="ctr" defTabSz="652662" rtl="0" eaLnBrk="1" fontAlgn="auto" latinLnBrk="0" hangingPunct="1">
              <a:lnSpc>
                <a:spcPct val="100000"/>
              </a:lnSpc>
              <a:spcBef>
                <a:spcPts val="0"/>
              </a:spcBef>
              <a:spcAft>
                <a:spcPts val="0"/>
              </a:spcAft>
              <a:buClrTx/>
              <a:buSzTx/>
              <a:buFontTx/>
              <a:buNone/>
              <a:tabLst/>
              <a:defRPr/>
            </a:pPr>
            <a:endParaRPr kumimoji="0" lang="en-GB" sz="13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a:p>
            <a:pPr marL="0" marR="0" lvl="0" indent="0" algn="ctr" defTabSz="652662" rtl="0" eaLnBrk="1" fontAlgn="auto" latinLnBrk="0" hangingPunct="1">
              <a:lnSpc>
                <a:spcPct val="100000"/>
              </a:lnSpc>
              <a:spcBef>
                <a:spcPts val="0"/>
              </a:spcBef>
              <a:spcAft>
                <a:spcPts val="0"/>
              </a:spcAft>
              <a:buClrTx/>
              <a:buSzTx/>
              <a:buFontTx/>
              <a:buNone/>
              <a:tabLst/>
              <a:defRPr/>
            </a:pPr>
            <a:r>
              <a:rPr kumimoji="0" lang="en-GB" sz="13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 </a:t>
            </a:r>
            <a:r>
              <a:rPr kumimoji="0" lang="en-GB" sz="10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rPr>
              <a:t>Behavioural changes</a:t>
            </a:r>
          </a:p>
          <a:p>
            <a:pPr marL="174907" marR="0" lvl="0" indent="-174907" algn="l" defTabSz="652662" rtl="0" eaLnBrk="1" fontAlgn="auto" latinLnBrk="0" hangingPunct="1">
              <a:lnSpc>
                <a:spcPct val="100000"/>
              </a:lnSpc>
              <a:spcBef>
                <a:spcPts val="0"/>
              </a:spcBef>
              <a:spcAft>
                <a:spcPts val="0"/>
              </a:spcAft>
              <a:buClrTx/>
              <a:buSzTx/>
              <a:buFontTx/>
              <a:buNone/>
              <a:tabLst/>
              <a:defRPr/>
            </a:pPr>
            <a:endParaRPr kumimoji="0" lang="en-GB" sz="1000" b="0" i="0" u="none" strike="noStrike" kern="1200" cap="none" spc="0" normalizeH="0" baseline="0" noProof="0" dirty="0">
              <a:ln>
                <a:noFill/>
              </a:ln>
              <a:solidFill>
                <a:prstClr val="black"/>
              </a:solidFill>
              <a:effectLst/>
              <a:uLnTx/>
              <a:uFillTx/>
              <a:latin typeface="Calibri"/>
              <a:ea typeface="MS PGothic" panose="020B0600070205080204" pitchFamily="34" charset="-128"/>
              <a:cs typeface="+mn-cs"/>
            </a:endParaRPr>
          </a:p>
        </p:txBody>
      </p:sp>
      <p:cxnSp>
        <p:nvCxnSpPr>
          <p:cNvPr id="13" name="Straight Arrow Connector 12">
            <a:extLst>
              <a:ext uri="{FF2B5EF4-FFF2-40B4-BE49-F238E27FC236}">
                <a16:creationId xmlns:a16="http://schemas.microsoft.com/office/drawing/2014/main" id="{EF28D42E-658B-45C1-AA45-7915C2A4E7F3}"/>
              </a:ext>
            </a:extLst>
          </p:cNvPr>
          <p:cNvCxnSpPr>
            <a:cxnSpLocks noChangeShapeType="1"/>
          </p:cNvCxnSpPr>
          <p:nvPr/>
        </p:nvCxnSpPr>
        <p:spPr bwMode="auto">
          <a:xfrm flipH="1" flipV="1">
            <a:off x="4270376" y="2811463"/>
            <a:ext cx="284163" cy="514350"/>
          </a:xfrm>
          <a:prstGeom prst="straightConnector1">
            <a:avLst/>
          </a:prstGeom>
          <a:noFill/>
          <a:ln w="9525">
            <a:solidFill>
              <a:schemeClr val="tx1"/>
            </a:solidFill>
            <a:round/>
            <a:headEnd/>
            <a:tailEnd type="arrow" w="med" len="med"/>
          </a:ln>
          <a:effectLst/>
        </p:spPr>
      </p:cxnSp>
      <p:cxnSp>
        <p:nvCxnSpPr>
          <p:cNvPr id="15" name="Straight Arrow Connector 14">
            <a:extLst>
              <a:ext uri="{FF2B5EF4-FFF2-40B4-BE49-F238E27FC236}">
                <a16:creationId xmlns:a16="http://schemas.microsoft.com/office/drawing/2014/main" id="{1A69D44A-D2C8-4F98-8100-0B46261A02EC}"/>
              </a:ext>
            </a:extLst>
          </p:cNvPr>
          <p:cNvCxnSpPr>
            <a:cxnSpLocks noChangeShapeType="1"/>
          </p:cNvCxnSpPr>
          <p:nvPr/>
        </p:nvCxnSpPr>
        <p:spPr bwMode="auto">
          <a:xfrm flipH="1">
            <a:off x="4270376" y="3840164"/>
            <a:ext cx="257175" cy="1131887"/>
          </a:xfrm>
          <a:prstGeom prst="straightConnector1">
            <a:avLst/>
          </a:prstGeom>
          <a:noFill/>
          <a:ln w="9525">
            <a:solidFill>
              <a:schemeClr val="tx1"/>
            </a:solidFill>
            <a:round/>
            <a:headEnd/>
            <a:tailEnd type="arrow" w="med" len="med"/>
          </a:ln>
          <a:effectLst/>
        </p:spPr>
      </p:cxnSp>
      <p:cxnSp>
        <p:nvCxnSpPr>
          <p:cNvPr id="21" name="Straight Arrow Connector 20">
            <a:extLst>
              <a:ext uri="{FF2B5EF4-FFF2-40B4-BE49-F238E27FC236}">
                <a16:creationId xmlns:a16="http://schemas.microsoft.com/office/drawing/2014/main" id="{EBD9F1B6-6B3B-4984-ACDA-2273774E8328}"/>
              </a:ext>
            </a:extLst>
          </p:cNvPr>
          <p:cNvCxnSpPr>
            <a:cxnSpLocks noChangeShapeType="1"/>
            <a:stCxn id="80" idx="2"/>
            <a:endCxn id="23557" idx="0"/>
          </p:cNvCxnSpPr>
          <p:nvPr/>
        </p:nvCxnSpPr>
        <p:spPr bwMode="auto">
          <a:xfrm flipH="1">
            <a:off x="5300663" y="3913189"/>
            <a:ext cx="0" cy="287337"/>
          </a:xfrm>
          <a:prstGeom prst="straightConnector1">
            <a:avLst/>
          </a:prstGeom>
          <a:noFill/>
          <a:ln w="9525">
            <a:solidFill>
              <a:schemeClr val="tx1"/>
            </a:solidFill>
            <a:round/>
            <a:headEnd type="arrow" w="med" len="med"/>
            <a:tailEnd type="arrow" w="med" len="med"/>
          </a:ln>
          <a:effectLst/>
        </p:spPr>
      </p:cxnSp>
      <p:cxnSp>
        <p:nvCxnSpPr>
          <p:cNvPr id="23" name="Straight Arrow Connector 22">
            <a:extLst>
              <a:ext uri="{FF2B5EF4-FFF2-40B4-BE49-F238E27FC236}">
                <a16:creationId xmlns:a16="http://schemas.microsoft.com/office/drawing/2014/main" id="{A2509EF5-979C-4CF3-A775-307CCB8C02BF}"/>
              </a:ext>
            </a:extLst>
          </p:cNvPr>
          <p:cNvCxnSpPr>
            <a:cxnSpLocks noChangeShapeType="1"/>
          </p:cNvCxnSpPr>
          <p:nvPr/>
        </p:nvCxnSpPr>
        <p:spPr bwMode="auto">
          <a:xfrm flipH="1">
            <a:off x="3705226" y="2374900"/>
            <a:ext cx="155575" cy="0"/>
          </a:xfrm>
          <a:prstGeom prst="straightConnector1">
            <a:avLst/>
          </a:prstGeom>
          <a:noFill/>
          <a:ln w="9525">
            <a:solidFill>
              <a:schemeClr val="tx1"/>
            </a:solidFill>
            <a:round/>
            <a:headEnd/>
            <a:tailEnd type="arrow" w="med" len="med"/>
          </a:ln>
          <a:effectLst/>
        </p:spPr>
      </p:cxnSp>
      <p:cxnSp>
        <p:nvCxnSpPr>
          <p:cNvPr id="2049" name="Straight Arrow Connector 2048">
            <a:extLst>
              <a:ext uri="{FF2B5EF4-FFF2-40B4-BE49-F238E27FC236}">
                <a16:creationId xmlns:a16="http://schemas.microsoft.com/office/drawing/2014/main" id="{74D0DA10-35BB-4549-A120-F5E775756FBE}"/>
              </a:ext>
            </a:extLst>
          </p:cNvPr>
          <p:cNvCxnSpPr>
            <a:cxnSpLocks noChangeShapeType="1"/>
          </p:cNvCxnSpPr>
          <p:nvPr/>
        </p:nvCxnSpPr>
        <p:spPr bwMode="auto">
          <a:xfrm flipH="1" flipV="1">
            <a:off x="3705225" y="5126039"/>
            <a:ext cx="204788" cy="103187"/>
          </a:xfrm>
          <a:prstGeom prst="straightConnector1">
            <a:avLst/>
          </a:prstGeom>
          <a:noFill/>
          <a:ln w="9525">
            <a:solidFill>
              <a:schemeClr val="tx1"/>
            </a:solidFill>
            <a:round/>
            <a:headEnd/>
            <a:tailEnd type="arrow" w="med" len="med"/>
          </a:ln>
          <a:effectLst/>
        </p:spPr>
      </p:cxnSp>
      <p:cxnSp>
        <p:nvCxnSpPr>
          <p:cNvPr id="2" name="Straight Arrow Connector 2051">
            <a:extLst>
              <a:ext uri="{FF2B5EF4-FFF2-40B4-BE49-F238E27FC236}">
                <a16:creationId xmlns:a16="http://schemas.microsoft.com/office/drawing/2014/main" id="{046E3E27-608A-4191-A98C-5664C75C6497}"/>
              </a:ext>
            </a:extLst>
          </p:cNvPr>
          <p:cNvCxnSpPr>
            <a:cxnSpLocks noChangeShapeType="1"/>
            <a:stCxn id="23557" idx="1"/>
          </p:cNvCxnSpPr>
          <p:nvPr/>
        </p:nvCxnSpPr>
        <p:spPr bwMode="auto">
          <a:xfrm flipH="1">
            <a:off x="4270376" y="4483100"/>
            <a:ext cx="257175" cy="488950"/>
          </a:xfrm>
          <a:prstGeom prst="straightConnector1">
            <a:avLst/>
          </a:prstGeom>
          <a:noFill/>
          <a:ln w="9525">
            <a:solidFill>
              <a:schemeClr val="tx1"/>
            </a:solidFill>
            <a:round/>
            <a:headEnd/>
            <a:tailEnd type="arrow" w="med" len="med"/>
          </a:ln>
          <a:effectLst/>
        </p:spPr>
      </p:cxnSp>
      <p:cxnSp>
        <p:nvCxnSpPr>
          <p:cNvPr id="3" name="Straight Arrow Connector 2053">
            <a:extLst>
              <a:ext uri="{FF2B5EF4-FFF2-40B4-BE49-F238E27FC236}">
                <a16:creationId xmlns:a16="http://schemas.microsoft.com/office/drawing/2014/main" id="{00DBF2C5-7442-422D-B61A-A7D161D6355A}"/>
              </a:ext>
            </a:extLst>
          </p:cNvPr>
          <p:cNvCxnSpPr>
            <a:cxnSpLocks noChangeShapeType="1"/>
            <a:stCxn id="23557" idx="1"/>
          </p:cNvCxnSpPr>
          <p:nvPr/>
        </p:nvCxnSpPr>
        <p:spPr bwMode="auto">
          <a:xfrm flipH="1" flipV="1">
            <a:off x="4270376" y="2811464"/>
            <a:ext cx="257175" cy="1671637"/>
          </a:xfrm>
          <a:prstGeom prst="straightConnector1">
            <a:avLst/>
          </a:prstGeom>
          <a:noFill/>
          <a:ln w="9525">
            <a:solidFill>
              <a:schemeClr val="tx1"/>
            </a:solidFill>
            <a:round/>
            <a:headEnd/>
            <a:tailEnd type="arrow" w="med" len="med"/>
          </a:ln>
          <a:effectLst/>
        </p:spPr>
      </p:cxnSp>
      <p:cxnSp>
        <p:nvCxnSpPr>
          <p:cNvPr id="36" name="Straight Connector 35">
            <a:extLst>
              <a:ext uri="{FF2B5EF4-FFF2-40B4-BE49-F238E27FC236}">
                <a16:creationId xmlns:a16="http://schemas.microsoft.com/office/drawing/2014/main" id="{E3E3D6A3-21F8-4576-9FBD-094007C195BA}"/>
              </a:ext>
            </a:extLst>
          </p:cNvPr>
          <p:cNvCxnSpPr/>
          <p:nvPr/>
        </p:nvCxnSpPr>
        <p:spPr>
          <a:xfrm>
            <a:off x="6816725" y="1695450"/>
            <a:ext cx="0" cy="43053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9C6EF079-6895-4CB6-A568-426F9813BA46}"/>
              </a:ext>
            </a:extLst>
          </p:cNvPr>
          <p:cNvCxnSpPr/>
          <p:nvPr/>
        </p:nvCxnSpPr>
        <p:spPr>
          <a:xfrm>
            <a:off x="6816725" y="3660775"/>
            <a:ext cx="749300" cy="0"/>
          </a:xfrm>
          <a:prstGeom prst="line">
            <a:avLst/>
          </a:prstGeom>
        </p:spPr>
        <p:style>
          <a:lnRef idx="1">
            <a:schemeClr val="accent1"/>
          </a:lnRef>
          <a:fillRef idx="0">
            <a:schemeClr val="accent1"/>
          </a:fillRef>
          <a:effectRef idx="0">
            <a:schemeClr val="accent1"/>
          </a:effectRef>
          <a:fontRef idx="minor">
            <a:schemeClr val="tx1"/>
          </a:fontRef>
        </p:style>
      </p:cxnSp>
      <p:sp>
        <p:nvSpPr>
          <p:cNvPr id="23589" name="TextBox 38">
            <a:extLst>
              <a:ext uri="{FF2B5EF4-FFF2-40B4-BE49-F238E27FC236}">
                <a16:creationId xmlns:a16="http://schemas.microsoft.com/office/drawing/2014/main" id="{DE62471C-B090-4C40-AA09-4150D3B69E21}"/>
              </a:ext>
            </a:extLst>
          </p:cNvPr>
          <p:cNvSpPr txBox="1">
            <a:spLocks noChangeArrowheads="1"/>
          </p:cNvSpPr>
          <p:nvPr/>
        </p:nvSpPr>
        <p:spPr bwMode="auto">
          <a:xfrm>
            <a:off x="7608889" y="2663826"/>
            <a:ext cx="2636837" cy="206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ea typeface="MS PGothic" panose="020B0600070205080204" pitchFamily="34" charset="-128"/>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ea typeface="MS PGothic" panose="020B0600070205080204" pitchFamily="34" charset="-128"/>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ea typeface="MS PGothic" panose="020B0600070205080204" pitchFamily="34" charset="-128"/>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defRPr/>
            </a:pPr>
            <a:r>
              <a:rPr kumimoji="0" lang="en-AU" altLang="en-US" sz="3200" b="0" i="0" u="none" strike="noStrike" kern="1200" cap="none" spc="0" normalizeH="0" baseline="0" noProof="0" dirty="0">
                <a:ln>
                  <a:noFill/>
                </a:ln>
                <a:solidFill>
                  <a:prstClr val="black"/>
                </a:solidFill>
                <a:effectLst/>
                <a:uLnTx/>
                <a:uFillTx/>
                <a:latin typeface="Calibri" panose="020F0502020204030204" pitchFamily="34" charset="0"/>
                <a:ea typeface="MS PGothic" panose="020B0600070205080204" pitchFamily="34" charset="-128"/>
                <a:cs typeface="+mn-cs"/>
              </a:rPr>
              <a:t>What sub-categories would be relevant here?</a:t>
            </a:r>
          </a:p>
        </p:txBody>
      </p:sp>
      <p:sp>
        <p:nvSpPr>
          <p:cNvPr id="4" name="Title 3">
            <a:extLst>
              <a:ext uri="{FF2B5EF4-FFF2-40B4-BE49-F238E27FC236}">
                <a16:creationId xmlns:a16="http://schemas.microsoft.com/office/drawing/2014/main" id="{C3A68E33-6C7B-4CC9-A44C-BD8899902424}"/>
              </a:ext>
            </a:extLst>
          </p:cNvPr>
          <p:cNvSpPr>
            <a:spLocks noGrp="1"/>
          </p:cNvSpPr>
          <p:nvPr>
            <p:ph type="title"/>
          </p:nvPr>
        </p:nvSpPr>
        <p:spPr/>
        <p:txBody>
          <a:bodyPr/>
          <a:lstStyle/>
          <a:p>
            <a:r>
              <a:rPr lang="en-GB" dirty="0"/>
              <a:t>Align</a:t>
            </a:r>
            <a:r>
              <a:rPr lang="en-GB" dirty="0">
                <a:solidFill>
                  <a:schemeClr val="tx2">
                    <a:lumMod val="75000"/>
                  </a:schemeClr>
                </a:solidFill>
              </a:rPr>
              <a:t> </a:t>
            </a:r>
            <a:r>
              <a:rPr lang="en-GB" dirty="0"/>
              <a:t>benefits</a:t>
            </a:r>
            <a:r>
              <a:rPr lang="en-GB" dirty="0">
                <a:solidFill>
                  <a:schemeClr val="tx2">
                    <a:lumMod val="75000"/>
                  </a:schemeClr>
                </a:solidFill>
              </a:rPr>
              <a:t> </a:t>
            </a:r>
            <a:r>
              <a:rPr lang="en-GB" dirty="0"/>
              <a:t>with</a:t>
            </a:r>
            <a:r>
              <a:rPr lang="en-GB" dirty="0">
                <a:solidFill>
                  <a:schemeClr val="tx2">
                    <a:lumMod val="75000"/>
                  </a:schemeClr>
                </a:solidFill>
              </a:rPr>
              <a:t> </a:t>
            </a:r>
            <a:r>
              <a:rPr lang="en-GB" dirty="0"/>
              <a:t>strategy</a:t>
            </a:r>
            <a:br>
              <a:rPr lang="en-GB" dirty="0">
                <a:solidFill>
                  <a:schemeClr val="tx2">
                    <a:lumMod val="75000"/>
                  </a:schemeClr>
                </a:solidFill>
              </a:rPr>
            </a:br>
            <a:endParaRPr lang="en-A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Content Placeholder 2"/>
          <p:cNvSpPr txBox="1">
            <a:spLocks/>
          </p:cNvSpPr>
          <p:nvPr/>
        </p:nvSpPr>
        <p:spPr>
          <a:xfrm>
            <a:off x="19547" y="5925609"/>
            <a:ext cx="12126097" cy="356755"/>
          </a:xfrm>
          <a:prstGeom prst="rect">
            <a:avLst/>
          </a:prstGeom>
          <a:solidFill>
            <a:srgbClr val="00457C"/>
          </a:solidFill>
        </p:spPr>
        <p:txBody>
          <a:bodyPr vert="horz" lIns="91440" tIns="45720" rIns="91440" bIns="45720" rtlCol="0" anchor="ctr">
            <a:normAutofit/>
          </a:bodyPr>
          <a:lstStyle>
            <a:lvl1pPr marL="447675" indent="-447675" algn="l" defTabSz="914400" rtl="0" eaLnBrk="1" latinLnBrk="0" hangingPunct="1">
              <a:lnSpc>
                <a:spcPct val="110000"/>
              </a:lnSpc>
              <a:spcBef>
                <a:spcPts val="1000"/>
              </a:spcBef>
              <a:spcAft>
                <a:spcPts val="600"/>
              </a:spcAft>
              <a:buClr>
                <a:schemeClr val="accent2"/>
              </a:buClr>
              <a:buSzPct val="85000"/>
              <a:buFont typeface="Wingdings" charset="2"/>
              <a:buChar char="u"/>
              <a:defRPr sz="2600" b="0" i="0" kern="1200">
                <a:solidFill>
                  <a:schemeClr val="bg2">
                    <a:lumMod val="25000"/>
                  </a:schemeClr>
                </a:solidFill>
                <a:latin typeface="Arial"/>
                <a:ea typeface="+mn-ea"/>
                <a:cs typeface="Arial"/>
              </a:defRPr>
            </a:lvl1pPr>
            <a:lvl2pPr marL="806450" indent="-349250" algn="l" defTabSz="914400" rtl="0" eaLnBrk="1" latinLnBrk="0" hangingPunct="1">
              <a:lnSpc>
                <a:spcPct val="90000"/>
              </a:lnSpc>
              <a:spcBef>
                <a:spcPts val="500"/>
              </a:spcBef>
              <a:buClr>
                <a:schemeClr val="accent2"/>
              </a:buClr>
              <a:buSzPct val="70000"/>
              <a:buFont typeface="Wingdings" charset="2"/>
              <a:buChar char="u"/>
              <a:defRPr sz="2400" b="0" i="0" kern="1200">
                <a:solidFill>
                  <a:schemeClr val="bg2">
                    <a:lumMod val="25000"/>
                  </a:schemeClr>
                </a:solidFill>
                <a:latin typeface="Arial"/>
                <a:ea typeface="+mn-ea"/>
                <a:cs typeface="Arial"/>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bg2">
                    <a:lumMod val="25000"/>
                  </a:schemeClr>
                </a:solidFill>
                <a:latin typeface="Arial"/>
                <a:ea typeface="+mn-ea"/>
                <a:cs typeface="Arial"/>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2">
                    <a:lumMod val="25000"/>
                  </a:schemeClr>
                </a:solidFill>
                <a:latin typeface="Arial"/>
                <a:ea typeface="+mn-ea"/>
                <a:cs typeface="Arial"/>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bg2">
                    <a:lumMod val="25000"/>
                  </a:schemeClr>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47663" marR="0" lvl="0" indent="-447663" algn="ctr" defTabSz="914377" rtl="0" eaLnBrk="1" fontAlgn="auto" latinLnBrk="0" hangingPunct="1">
              <a:lnSpc>
                <a:spcPct val="110000"/>
              </a:lnSpc>
              <a:spcBef>
                <a:spcPts val="1000"/>
              </a:spcBef>
              <a:spcAft>
                <a:spcPts val="600"/>
              </a:spcAft>
              <a:buClr>
                <a:srgbClr val="ED7D31"/>
              </a:buClr>
              <a:buSzPct val="85000"/>
              <a:buFont typeface="Wingdings" charset="2"/>
              <a:buNone/>
              <a:tabLst/>
              <a:defRPr/>
            </a:pPr>
            <a:r>
              <a:rPr kumimoji="0" lang="en-AU" sz="1600" b="0" i="1" u="none" strike="noStrike" kern="1200" cap="none" spc="0" normalizeH="0" baseline="0" noProof="0" dirty="0">
                <a:ln>
                  <a:noFill/>
                </a:ln>
                <a:solidFill>
                  <a:prstClr val="white"/>
                </a:solidFill>
                <a:effectLst/>
                <a:uLnTx/>
                <a:uFillTx/>
                <a:latin typeface="Arial"/>
                <a:ea typeface="+mn-ea"/>
                <a:cs typeface="Arial"/>
              </a:rPr>
              <a:t>Benefit - “The measurable improvement … which contributes towards one or more organizational (OR PERSONAL) objective(s).”</a:t>
            </a:r>
            <a:endParaRPr kumimoji="0" lang="en-AU" sz="1600" b="0" i="0" u="none" strike="noStrike" kern="1200" cap="none" spc="0" normalizeH="0" baseline="0" noProof="0" dirty="0">
              <a:ln>
                <a:noFill/>
              </a:ln>
              <a:solidFill>
                <a:prstClr val="white"/>
              </a:solidFill>
              <a:effectLst/>
              <a:uLnTx/>
              <a:uFillTx/>
              <a:latin typeface="Arial"/>
              <a:ea typeface="+mn-ea"/>
              <a:cs typeface="Arial"/>
            </a:endParaRPr>
          </a:p>
        </p:txBody>
      </p:sp>
      <p:grpSp>
        <p:nvGrpSpPr>
          <p:cNvPr id="17" name="Group 16"/>
          <p:cNvGrpSpPr/>
          <p:nvPr/>
        </p:nvGrpSpPr>
        <p:grpSpPr>
          <a:xfrm>
            <a:off x="672075" y="190609"/>
            <a:ext cx="10495040" cy="5535182"/>
            <a:chOff x="633413" y="733425"/>
            <a:chExt cx="9339263" cy="5157788"/>
          </a:xfrm>
        </p:grpSpPr>
        <p:sp>
          <p:nvSpPr>
            <p:cNvPr id="2" name="TextBox 1"/>
            <p:cNvSpPr txBox="1"/>
            <p:nvPr/>
          </p:nvSpPr>
          <p:spPr>
            <a:xfrm>
              <a:off x="4559486" y="5495386"/>
              <a:ext cx="2786855" cy="387604"/>
            </a:xfrm>
            <a:prstGeom prst="rect">
              <a:avLst/>
            </a:prstGeom>
            <a:noFill/>
          </p:spPr>
          <p:txBody>
            <a:bodyPr wrap="square" rtlCol="0">
              <a:spAutoFit/>
            </a:bodyPr>
            <a:lstStyle/>
            <a:p>
              <a:pPr marL="0" marR="0" lvl="0" indent="0" algn="ctr" defTabSz="914377"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FF0000"/>
                  </a:solidFill>
                  <a:effectLst/>
                  <a:uLnTx/>
                  <a:uFillTx/>
                  <a:latin typeface="Calibri" panose="020F0502020204030204"/>
                  <a:ea typeface="+mn-ea"/>
                  <a:cs typeface="+mn-cs"/>
                </a:rPr>
                <a:t>This bit</a:t>
              </a:r>
            </a:p>
          </p:txBody>
        </p:sp>
        <p:grpSp>
          <p:nvGrpSpPr>
            <p:cNvPr id="3" name="Group 4"/>
            <p:cNvGrpSpPr>
              <a:grpSpLocks noChangeAspect="1"/>
            </p:cNvGrpSpPr>
            <p:nvPr/>
          </p:nvGrpSpPr>
          <p:grpSpPr bwMode="auto">
            <a:xfrm>
              <a:off x="633413" y="733425"/>
              <a:ext cx="9339263" cy="5157788"/>
              <a:chOff x="399" y="462"/>
              <a:chExt cx="5883" cy="3249"/>
            </a:xfrm>
          </p:grpSpPr>
          <p:sp>
            <p:nvSpPr>
              <p:cNvPr id="5" name="AutoShape 3"/>
              <p:cNvSpPr>
                <a:spLocks noChangeAspect="1" noChangeArrowheads="1" noTextEdit="1"/>
              </p:cNvSpPr>
              <p:nvPr/>
            </p:nvSpPr>
            <p:spPr bwMode="auto">
              <a:xfrm>
                <a:off x="400" y="688"/>
                <a:ext cx="5882" cy="2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9" name="Rectangle 5"/>
              <p:cNvSpPr>
                <a:spLocks noChangeArrowheads="1"/>
              </p:cNvSpPr>
              <p:nvPr/>
            </p:nvSpPr>
            <p:spPr bwMode="auto">
              <a:xfrm>
                <a:off x="399" y="462"/>
                <a:ext cx="5882" cy="324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nvGrpSpPr>
              <p:cNvPr id="10" name="Group 9"/>
              <p:cNvGrpSpPr>
                <a:grpSpLocks/>
              </p:cNvGrpSpPr>
              <p:nvPr/>
            </p:nvGrpSpPr>
            <p:grpSpPr bwMode="auto">
              <a:xfrm>
                <a:off x="2776" y="1023"/>
                <a:ext cx="1036" cy="2503"/>
                <a:chOff x="2776" y="1023"/>
                <a:chExt cx="1036" cy="2503"/>
              </a:xfrm>
            </p:grpSpPr>
            <p:sp>
              <p:nvSpPr>
                <p:cNvPr id="33922" name="Freeform 7"/>
                <p:cNvSpPr>
                  <a:spLocks noEditPoints="1"/>
                </p:cNvSpPr>
                <p:nvPr/>
              </p:nvSpPr>
              <p:spPr bwMode="auto">
                <a:xfrm>
                  <a:off x="2776" y="1023"/>
                  <a:ext cx="1036" cy="2503"/>
                </a:xfrm>
                <a:custGeom>
                  <a:avLst/>
                  <a:gdLst>
                    <a:gd name="T0" fmla="*/ 1028 w 1036"/>
                    <a:gd name="T1" fmla="*/ 0 h 2503"/>
                    <a:gd name="T2" fmla="*/ 717 w 1036"/>
                    <a:gd name="T3" fmla="*/ 0 h 2503"/>
                    <a:gd name="T4" fmla="*/ 538 w 1036"/>
                    <a:gd name="T5" fmla="*/ 12 h 2503"/>
                    <a:gd name="T6" fmla="*/ 489 w 1036"/>
                    <a:gd name="T7" fmla="*/ 12 h 2503"/>
                    <a:gd name="T8" fmla="*/ 489 w 1036"/>
                    <a:gd name="T9" fmla="*/ 12 h 2503"/>
                    <a:gd name="T10" fmla="*/ 309 w 1036"/>
                    <a:gd name="T11" fmla="*/ 0 h 2503"/>
                    <a:gd name="T12" fmla="*/ 17 w 1036"/>
                    <a:gd name="T13" fmla="*/ 6 h 2503"/>
                    <a:gd name="T14" fmla="*/ 129 w 1036"/>
                    <a:gd name="T15" fmla="*/ 0 h 2503"/>
                    <a:gd name="T16" fmla="*/ 0 w 1036"/>
                    <a:gd name="T17" fmla="*/ 146 h 2503"/>
                    <a:gd name="T18" fmla="*/ 17 w 1036"/>
                    <a:gd name="T19" fmla="*/ 279 h 2503"/>
                    <a:gd name="T20" fmla="*/ 17 w 1036"/>
                    <a:gd name="T21" fmla="*/ 315 h 2503"/>
                    <a:gd name="T22" fmla="*/ 17 w 1036"/>
                    <a:gd name="T23" fmla="*/ 315 h 2503"/>
                    <a:gd name="T24" fmla="*/ 0 w 1036"/>
                    <a:gd name="T25" fmla="*/ 447 h 2503"/>
                    <a:gd name="T26" fmla="*/ 0 w 1036"/>
                    <a:gd name="T27" fmla="*/ 676 h 2503"/>
                    <a:gd name="T28" fmla="*/ 17 w 1036"/>
                    <a:gd name="T29" fmla="*/ 808 h 2503"/>
                    <a:gd name="T30" fmla="*/ 17 w 1036"/>
                    <a:gd name="T31" fmla="*/ 844 h 2503"/>
                    <a:gd name="T32" fmla="*/ 17 w 1036"/>
                    <a:gd name="T33" fmla="*/ 844 h 2503"/>
                    <a:gd name="T34" fmla="*/ 0 w 1036"/>
                    <a:gd name="T35" fmla="*/ 977 h 2503"/>
                    <a:gd name="T36" fmla="*/ 0 w 1036"/>
                    <a:gd name="T37" fmla="*/ 1205 h 2503"/>
                    <a:gd name="T38" fmla="*/ 17 w 1036"/>
                    <a:gd name="T39" fmla="*/ 1338 h 2503"/>
                    <a:gd name="T40" fmla="*/ 17 w 1036"/>
                    <a:gd name="T41" fmla="*/ 1374 h 2503"/>
                    <a:gd name="T42" fmla="*/ 17 w 1036"/>
                    <a:gd name="T43" fmla="*/ 1374 h 2503"/>
                    <a:gd name="T44" fmla="*/ 0 w 1036"/>
                    <a:gd name="T45" fmla="*/ 1506 h 2503"/>
                    <a:gd name="T46" fmla="*/ 0 w 1036"/>
                    <a:gd name="T47" fmla="*/ 1735 h 2503"/>
                    <a:gd name="T48" fmla="*/ 17 w 1036"/>
                    <a:gd name="T49" fmla="*/ 1867 h 2503"/>
                    <a:gd name="T50" fmla="*/ 17 w 1036"/>
                    <a:gd name="T51" fmla="*/ 1903 h 2503"/>
                    <a:gd name="T52" fmla="*/ 17 w 1036"/>
                    <a:gd name="T53" fmla="*/ 1903 h 2503"/>
                    <a:gd name="T54" fmla="*/ 0 w 1036"/>
                    <a:gd name="T55" fmla="*/ 2036 h 2503"/>
                    <a:gd name="T56" fmla="*/ 0 w 1036"/>
                    <a:gd name="T57" fmla="*/ 2264 h 2503"/>
                    <a:gd name="T58" fmla="*/ 17 w 1036"/>
                    <a:gd name="T59" fmla="*/ 2397 h 2503"/>
                    <a:gd name="T60" fmla="*/ 17 w 1036"/>
                    <a:gd name="T61" fmla="*/ 2433 h 2503"/>
                    <a:gd name="T62" fmla="*/ 53 w 1036"/>
                    <a:gd name="T63" fmla="*/ 2503 h 2503"/>
                    <a:gd name="T64" fmla="*/ 102 w 1036"/>
                    <a:gd name="T65" fmla="*/ 2491 h 2503"/>
                    <a:gd name="T66" fmla="*/ 102 w 1036"/>
                    <a:gd name="T67" fmla="*/ 2491 h 2503"/>
                    <a:gd name="T68" fmla="*/ 281 w 1036"/>
                    <a:gd name="T69" fmla="*/ 2503 h 2503"/>
                    <a:gd name="T70" fmla="*/ 592 w 1036"/>
                    <a:gd name="T71" fmla="*/ 2503 h 2503"/>
                    <a:gd name="T72" fmla="*/ 771 w 1036"/>
                    <a:gd name="T73" fmla="*/ 2491 h 2503"/>
                    <a:gd name="T74" fmla="*/ 820 w 1036"/>
                    <a:gd name="T75" fmla="*/ 2491 h 2503"/>
                    <a:gd name="T76" fmla="*/ 820 w 1036"/>
                    <a:gd name="T77" fmla="*/ 2491 h 2503"/>
                    <a:gd name="T78" fmla="*/ 1020 w 1036"/>
                    <a:gd name="T79" fmla="*/ 2421 h 2503"/>
                    <a:gd name="T80" fmla="*/ 1000 w 1036"/>
                    <a:gd name="T81" fmla="*/ 2491 h 2503"/>
                    <a:gd name="T82" fmla="*/ 1036 w 1036"/>
                    <a:gd name="T83" fmla="*/ 2385 h 2503"/>
                    <a:gd name="T84" fmla="*/ 1036 w 1036"/>
                    <a:gd name="T85" fmla="*/ 2156 h 2503"/>
                    <a:gd name="T86" fmla="*/ 1020 w 1036"/>
                    <a:gd name="T87" fmla="*/ 2024 h 2503"/>
                    <a:gd name="T88" fmla="*/ 1020 w 1036"/>
                    <a:gd name="T89" fmla="*/ 1988 h 2503"/>
                    <a:gd name="T90" fmla="*/ 1020 w 1036"/>
                    <a:gd name="T91" fmla="*/ 1988 h 2503"/>
                    <a:gd name="T92" fmla="*/ 1036 w 1036"/>
                    <a:gd name="T93" fmla="*/ 1855 h 2503"/>
                    <a:gd name="T94" fmla="*/ 1036 w 1036"/>
                    <a:gd name="T95" fmla="*/ 1627 h 2503"/>
                    <a:gd name="T96" fmla="*/ 1020 w 1036"/>
                    <a:gd name="T97" fmla="*/ 1494 h 2503"/>
                    <a:gd name="T98" fmla="*/ 1020 w 1036"/>
                    <a:gd name="T99" fmla="*/ 1458 h 2503"/>
                    <a:gd name="T100" fmla="*/ 1020 w 1036"/>
                    <a:gd name="T101" fmla="*/ 1458 h 2503"/>
                    <a:gd name="T102" fmla="*/ 1036 w 1036"/>
                    <a:gd name="T103" fmla="*/ 1326 h 2503"/>
                    <a:gd name="T104" fmla="*/ 1036 w 1036"/>
                    <a:gd name="T105" fmla="*/ 1097 h 2503"/>
                    <a:gd name="T106" fmla="*/ 1020 w 1036"/>
                    <a:gd name="T107" fmla="*/ 965 h 2503"/>
                    <a:gd name="T108" fmla="*/ 1020 w 1036"/>
                    <a:gd name="T109" fmla="*/ 928 h 2503"/>
                    <a:gd name="T110" fmla="*/ 1020 w 1036"/>
                    <a:gd name="T111" fmla="*/ 928 h 2503"/>
                    <a:gd name="T112" fmla="*/ 1036 w 1036"/>
                    <a:gd name="T113" fmla="*/ 796 h 2503"/>
                    <a:gd name="T114" fmla="*/ 1036 w 1036"/>
                    <a:gd name="T115" fmla="*/ 567 h 2503"/>
                    <a:gd name="T116" fmla="*/ 1020 w 1036"/>
                    <a:gd name="T117" fmla="*/ 435 h 2503"/>
                    <a:gd name="T118" fmla="*/ 1020 w 1036"/>
                    <a:gd name="T119" fmla="*/ 399 h 2503"/>
                    <a:gd name="T120" fmla="*/ 1020 w 1036"/>
                    <a:gd name="T121" fmla="*/ 399 h 2503"/>
                    <a:gd name="T122" fmla="*/ 1036 w 1036"/>
                    <a:gd name="T123" fmla="*/ 267 h 2503"/>
                    <a:gd name="T124" fmla="*/ 1036 w 1036"/>
                    <a:gd name="T125" fmla="*/ 38 h 2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036" h="2503">
                      <a:moveTo>
                        <a:pt x="1028" y="12"/>
                      </a:moveTo>
                      <a:lnTo>
                        <a:pt x="897" y="12"/>
                      </a:lnTo>
                      <a:lnTo>
                        <a:pt x="897" y="0"/>
                      </a:lnTo>
                      <a:lnTo>
                        <a:pt x="1028" y="0"/>
                      </a:lnTo>
                      <a:lnTo>
                        <a:pt x="1028" y="12"/>
                      </a:lnTo>
                      <a:close/>
                      <a:moveTo>
                        <a:pt x="848" y="12"/>
                      </a:moveTo>
                      <a:lnTo>
                        <a:pt x="717" y="12"/>
                      </a:lnTo>
                      <a:lnTo>
                        <a:pt x="717" y="0"/>
                      </a:lnTo>
                      <a:lnTo>
                        <a:pt x="848" y="0"/>
                      </a:lnTo>
                      <a:lnTo>
                        <a:pt x="848" y="12"/>
                      </a:lnTo>
                      <a:close/>
                      <a:moveTo>
                        <a:pt x="668" y="12"/>
                      </a:moveTo>
                      <a:lnTo>
                        <a:pt x="538" y="12"/>
                      </a:lnTo>
                      <a:lnTo>
                        <a:pt x="538" y="0"/>
                      </a:lnTo>
                      <a:lnTo>
                        <a:pt x="668" y="0"/>
                      </a:lnTo>
                      <a:lnTo>
                        <a:pt x="668" y="12"/>
                      </a:lnTo>
                      <a:close/>
                      <a:moveTo>
                        <a:pt x="489" y="12"/>
                      </a:moveTo>
                      <a:lnTo>
                        <a:pt x="358" y="12"/>
                      </a:lnTo>
                      <a:lnTo>
                        <a:pt x="358" y="0"/>
                      </a:lnTo>
                      <a:lnTo>
                        <a:pt x="489" y="0"/>
                      </a:lnTo>
                      <a:lnTo>
                        <a:pt x="489" y="12"/>
                      </a:lnTo>
                      <a:close/>
                      <a:moveTo>
                        <a:pt x="309" y="12"/>
                      </a:moveTo>
                      <a:lnTo>
                        <a:pt x="178" y="12"/>
                      </a:lnTo>
                      <a:lnTo>
                        <a:pt x="178" y="0"/>
                      </a:lnTo>
                      <a:lnTo>
                        <a:pt x="309" y="0"/>
                      </a:lnTo>
                      <a:lnTo>
                        <a:pt x="309" y="12"/>
                      </a:lnTo>
                      <a:close/>
                      <a:moveTo>
                        <a:pt x="129" y="12"/>
                      </a:moveTo>
                      <a:lnTo>
                        <a:pt x="9" y="12"/>
                      </a:lnTo>
                      <a:lnTo>
                        <a:pt x="17" y="6"/>
                      </a:lnTo>
                      <a:lnTo>
                        <a:pt x="17" y="14"/>
                      </a:lnTo>
                      <a:lnTo>
                        <a:pt x="0" y="14"/>
                      </a:lnTo>
                      <a:lnTo>
                        <a:pt x="0" y="0"/>
                      </a:lnTo>
                      <a:lnTo>
                        <a:pt x="129" y="0"/>
                      </a:lnTo>
                      <a:lnTo>
                        <a:pt x="129" y="12"/>
                      </a:lnTo>
                      <a:close/>
                      <a:moveTo>
                        <a:pt x="17" y="50"/>
                      </a:moveTo>
                      <a:lnTo>
                        <a:pt x="17" y="146"/>
                      </a:lnTo>
                      <a:lnTo>
                        <a:pt x="0" y="146"/>
                      </a:lnTo>
                      <a:lnTo>
                        <a:pt x="0" y="50"/>
                      </a:lnTo>
                      <a:lnTo>
                        <a:pt x="17" y="50"/>
                      </a:lnTo>
                      <a:close/>
                      <a:moveTo>
                        <a:pt x="17" y="182"/>
                      </a:moveTo>
                      <a:lnTo>
                        <a:pt x="17" y="279"/>
                      </a:lnTo>
                      <a:lnTo>
                        <a:pt x="0" y="279"/>
                      </a:lnTo>
                      <a:lnTo>
                        <a:pt x="0" y="182"/>
                      </a:lnTo>
                      <a:lnTo>
                        <a:pt x="17" y="182"/>
                      </a:lnTo>
                      <a:close/>
                      <a:moveTo>
                        <a:pt x="17" y="315"/>
                      </a:moveTo>
                      <a:lnTo>
                        <a:pt x="17" y="411"/>
                      </a:lnTo>
                      <a:lnTo>
                        <a:pt x="0" y="411"/>
                      </a:lnTo>
                      <a:lnTo>
                        <a:pt x="0" y="315"/>
                      </a:lnTo>
                      <a:lnTo>
                        <a:pt x="17" y="315"/>
                      </a:lnTo>
                      <a:close/>
                      <a:moveTo>
                        <a:pt x="17" y="447"/>
                      </a:moveTo>
                      <a:lnTo>
                        <a:pt x="17" y="543"/>
                      </a:lnTo>
                      <a:lnTo>
                        <a:pt x="0" y="543"/>
                      </a:lnTo>
                      <a:lnTo>
                        <a:pt x="0" y="447"/>
                      </a:lnTo>
                      <a:lnTo>
                        <a:pt x="17" y="447"/>
                      </a:lnTo>
                      <a:close/>
                      <a:moveTo>
                        <a:pt x="17" y="580"/>
                      </a:moveTo>
                      <a:lnTo>
                        <a:pt x="17" y="676"/>
                      </a:lnTo>
                      <a:lnTo>
                        <a:pt x="0" y="676"/>
                      </a:lnTo>
                      <a:lnTo>
                        <a:pt x="0" y="580"/>
                      </a:lnTo>
                      <a:lnTo>
                        <a:pt x="17" y="580"/>
                      </a:lnTo>
                      <a:close/>
                      <a:moveTo>
                        <a:pt x="17" y="712"/>
                      </a:moveTo>
                      <a:lnTo>
                        <a:pt x="17" y="808"/>
                      </a:lnTo>
                      <a:lnTo>
                        <a:pt x="0" y="808"/>
                      </a:lnTo>
                      <a:lnTo>
                        <a:pt x="0" y="712"/>
                      </a:lnTo>
                      <a:lnTo>
                        <a:pt x="17" y="712"/>
                      </a:lnTo>
                      <a:close/>
                      <a:moveTo>
                        <a:pt x="17" y="844"/>
                      </a:moveTo>
                      <a:lnTo>
                        <a:pt x="17" y="941"/>
                      </a:lnTo>
                      <a:lnTo>
                        <a:pt x="0" y="941"/>
                      </a:lnTo>
                      <a:lnTo>
                        <a:pt x="0" y="844"/>
                      </a:lnTo>
                      <a:lnTo>
                        <a:pt x="17" y="844"/>
                      </a:lnTo>
                      <a:close/>
                      <a:moveTo>
                        <a:pt x="17" y="977"/>
                      </a:moveTo>
                      <a:lnTo>
                        <a:pt x="17" y="1073"/>
                      </a:lnTo>
                      <a:lnTo>
                        <a:pt x="0" y="1073"/>
                      </a:lnTo>
                      <a:lnTo>
                        <a:pt x="0" y="977"/>
                      </a:lnTo>
                      <a:lnTo>
                        <a:pt x="17" y="977"/>
                      </a:lnTo>
                      <a:close/>
                      <a:moveTo>
                        <a:pt x="17" y="1109"/>
                      </a:moveTo>
                      <a:lnTo>
                        <a:pt x="17" y="1205"/>
                      </a:lnTo>
                      <a:lnTo>
                        <a:pt x="0" y="1205"/>
                      </a:lnTo>
                      <a:lnTo>
                        <a:pt x="0" y="1109"/>
                      </a:lnTo>
                      <a:lnTo>
                        <a:pt x="17" y="1109"/>
                      </a:lnTo>
                      <a:close/>
                      <a:moveTo>
                        <a:pt x="17" y="1241"/>
                      </a:moveTo>
                      <a:lnTo>
                        <a:pt x="17" y="1338"/>
                      </a:lnTo>
                      <a:lnTo>
                        <a:pt x="0" y="1338"/>
                      </a:lnTo>
                      <a:lnTo>
                        <a:pt x="0" y="1241"/>
                      </a:lnTo>
                      <a:lnTo>
                        <a:pt x="17" y="1241"/>
                      </a:lnTo>
                      <a:close/>
                      <a:moveTo>
                        <a:pt x="17" y="1374"/>
                      </a:moveTo>
                      <a:lnTo>
                        <a:pt x="17" y="1470"/>
                      </a:lnTo>
                      <a:lnTo>
                        <a:pt x="0" y="1470"/>
                      </a:lnTo>
                      <a:lnTo>
                        <a:pt x="0" y="1374"/>
                      </a:lnTo>
                      <a:lnTo>
                        <a:pt x="17" y="1374"/>
                      </a:lnTo>
                      <a:close/>
                      <a:moveTo>
                        <a:pt x="17" y="1506"/>
                      </a:moveTo>
                      <a:lnTo>
                        <a:pt x="17" y="1602"/>
                      </a:lnTo>
                      <a:lnTo>
                        <a:pt x="0" y="1602"/>
                      </a:lnTo>
                      <a:lnTo>
                        <a:pt x="0" y="1506"/>
                      </a:lnTo>
                      <a:lnTo>
                        <a:pt x="17" y="1506"/>
                      </a:lnTo>
                      <a:close/>
                      <a:moveTo>
                        <a:pt x="17" y="1639"/>
                      </a:moveTo>
                      <a:lnTo>
                        <a:pt x="17" y="1735"/>
                      </a:lnTo>
                      <a:lnTo>
                        <a:pt x="0" y="1735"/>
                      </a:lnTo>
                      <a:lnTo>
                        <a:pt x="0" y="1639"/>
                      </a:lnTo>
                      <a:lnTo>
                        <a:pt x="17" y="1639"/>
                      </a:lnTo>
                      <a:close/>
                      <a:moveTo>
                        <a:pt x="17" y="1771"/>
                      </a:moveTo>
                      <a:lnTo>
                        <a:pt x="17" y="1867"/>
                      </a:lnTo>
                      <a:lnTo>
                        <a:pt x="0" y="1867"/>
                      </a:lnTo>
                      <a:lnTo>
                        <a:pt x="0" y="1771"/>
                      </a:lnTo>
                      <a:lnTo>
                        <a:pt x="17" y="1771"/>
                      </a:lnTo>
                      <a:close/>
                      <a:moveTo>
                        <a:pt x="17" y="1903"/>
                      </a:moveTo>
                      <a:lnTo>
                        <a:pt x="17" y="2000"/>
                      </a:lnTo>
                      <a:lnTo>
                        <a:pt x="0" y="2000"/>
                      </a:lnTo>
                      <a:lnTo>
                        <a:pt x="0" y="1903"/>
                      </a:lnTo>
                      <a:lnTo>
                        <a:pt x="17" y="1903"/>
                      </a:lnTo>
                      <a:close/>
                      <a:moveTo>
                        <a:pt x="17" y="2036"/>
                      </a:moveTo>
                      <a:lnTo>
                        <a:pt x="17" y="2132"/>
                      </a:lnTo>
                      <a:lnTo>
                        <a:pt x="0" y="2132"/>
                      </a:lnTo>
                      <a:lnTo>
                        <a:pt x="0" y="2036"/>
                      </a:lnTo>
                      <a:lnTo>
                        <a:pt x="17" y="2036"/>
                      </a:lnTo>
                      <a:close/>
                      <a:moveTo>
                        <a:pt x="17" y="2168"/>
                      </a:moveTo>
                      <a:lnTo>
                        <a:pt x="17" y="2264"/>
                      </a:lnTo>
                      <a:lnTo>
                        <a:pt x="0" y="2264"/>
                      </a:lnTo>
                      <a:lnTo>
                        <a:pt x="0" y="2168"/>
                      </a:lnTo>
                      <a:lnTo>
                        <a:pt x="17" y="2168"/>
                      </a:lnTo>
                      <a:close/>
                      <a:moveTo>
                        <a:pt x="17" y="2300"/>
                      </a:moveTo>
                      <a:lnTo>
                        <a:pt x="17" y="2397"/>
                      </a:lnTo>
                      <a:lnTo>
                        <a:pt x="0" y="2397"/>
                      </a:lnTo>
                      <a:lnTo>
                        <a:pt x="0" y="2300"/>
                      </a:lnTo>
                      <a:lnTo>
                        <a:pt x="17" y="2300"/>
                      </a:lnTo>
                      <a:close/>
                      <a:moveTo>
                        <a:pt x="17" y="2433"/>
                      </a:moveTo>
                      <a:lnTo>
                        <a:pt x="17" y="2497"/>
                      </a:lnTo>
                      <a:lnTo>
                        <a:pt x="9" y="2491"/>
                      </a:lnTo>
                      <a:lnTo>
                        <a:pt x="53" y="2491"/>
                      </a:lnTo>
                      <a:lnTo>
                        <a:pt x="53" y="2503"/>
                      </a:lnTo>
                      <a:lnTo>
                        <a:pt x="0" y="2503"/>
                      </a:lnTo>
                      <a:lnTo>
                        <a:pt x="0" y="2433"/>
                      </a:lnTo>
                      <a:lnTo>
                        <a:pt x="17" y="2433"/>
                      </a:lnTo>
                      <a:close/>
                      <a:moveTo>
                        <a:pt x="102" y="2491"/>
                      </a:moveTo>
                      <a:lnTo>
                        <a:pt x="232" y="2491"/>
                      </a:lnTo>
                      <a:lnTo>
                        <a:pt x="232" y="2503"/>
                      </a:lnTo>
                      <a:lnTo>
                        <a:pt x="102" y="2503"/>
                      </a:lnTo>
                      <a:lnTo>
                        <a:pt x="102" y="2491"/>
                      </a:lnTo>
                      <a:close/>
                      <a:moveTo>
                        <a:pt x="281" y="2491"/>
                      </a:moveTo>
                      <a:lnTo>
                        <a:pt x="412" y="2491"/>
                      </a:lnTo>
                      <a:lnTo>
                        <a:pt x="412" y="2503"/>
                      </a:lnTo>
                      <a:lnTo>
                        <a:pt x="281" y="2503"/>
                      </a:lnTo>
                      <a:lnTo>
                        <a:pt x="281" y="2491"/>
                      </a:lnTo>
                      <a:close/>
                      <a:moveTo>
                        <a:pt x="461" y="2491"/>
                      </a:moveTo>
                      <a:lnTo>
                        <a:pt x="592" y="2491"/>
                      </a:lnTo>
                      <a:lnTo>
                        <a:pt x="592" y="2503"/>
                      </a:lnTo>
                      <a:lnTo>
                        <a:pt x="461" y="2503"/>
                      </a:lnTo>
                      <a:lnTo>
                        <a:pt x="461" y="2491"/>
                      </a:lnTo>
                      <a:close/>
                      <a:moveTo>
                        <a:pt x="641" y="2491"/>
                      </a:moveTo>
                      <a:lnTo>
                        <a:pt x="771" y="2491"/>
                      </a:lnTo>
                      <a:lnTo>
                        <a:pt x="771" y="2503"/>
                      </a:lnTo>
                      <a:lnTo>
                        <a:pt x="641" y="2503"/>
                      </a:lnTo>
                      <a:lnTo>
                        <a:pt x="641" y="2491"/>
                      </a:lnTo>
                      <a:close/>
                      <a:moveTo>
                        <a:pt x="820" y="2491"/>
                      </a:moveTo>
                      <a:lnTo>
                        <a:pt x="951" y="2491"/>
                      </a:lnTo>
                      <a:lnTo>
                        <a:pt x="951" y="2503"/>
                      </a:lnTo>
                      <a:lnTo>
                        <a:pt x="820" y="2503"/>
                      </a:lnTo>
                      <a:lnTo>
                        <a:pt x="820" y="2491"/>
                      </a:lnTo>
                      <a:close/>
                      <a:moveTo>
                        <a:pt x="1000" y="2491"/>
                      </a:moveTo>
                      <a:lnTo>
                        <a:pt x="1028" y="2491"/>
                      </a:lnTo>
                      <a:lnTo>
                        <a:pt x="1020" y="2497"/>
                      </a:lnTo>
                      <a:lnTo>
                        <a:pt x="1020" y="2421"/>
                      </a:lnTo>
                      <a:lnTo>
                        <a:pt x="1036" y="2421"/>
                      </a:lnTo>
                      <a:lnTo>
                        <a:pt x="1036" y="2503"/>
                      </a:lnTo>
                      <a:lnTo>
                        <a:pt x="1000" y="2503"/>
                      </a:lnTo>
                      <a:lnTo>
                        <a:pt x="1000" y="2491"/>
                      </a:lnTo>
                      <a:close/>
                      <a:moveTo>
                        <a:pt x="1020" y="2385"/>
                      </a:moveTo>
                      <a:lnTo>
                        <a:pt x="1020" y="2288"/>
                      </a:lnTo>
                      <a:lnTo>
                        <a:pt x="1036" y="2288"/>
                      </a:lnTo>
                      <a:lnTo>
                        <a:pt x="1036" y="2385"/>
                      </a:lnTo>
                      <a:lnTo>
                        <a:pt x="1020" y="2385"/>
                      </a:lnTo>
                      <a:close/>
                      <a:moveTo>
                        <a:pt x="1020" y="2252"/>
                      </a:moveTo>
                      <a:lnTo>
                        <a:pt x="1020" y="2156"/>
                      </a:lnTo>
                      <a:lnTo>
                        <a:pt x="1036" y="2156"/>
                      </a:lnTo>
                      <a:lnTo>
                        <a:pt x="1036" y="2252"/>
                      </a:lnTo>
                      <a:lnTo>
                        <a:pt x="1020" y="2252"/>
                      </a:lnTo>
                      <a:close/>
                      <a:moveTo>
                        <a:pt x="1020" y="2120"/>
                      </a:moveTo>
                      <a:lnTo>
                        <a:pt x="1020" y="2024"/>
                      </a:lnTo>
                      <a:lnTo>
                        <a:pt x="1036" y="2024"/>
                      </a:lnTo>
                      <a:lnTo>
                        <a:pt x="1036" y="2120"/>
                      </a:lnTo>
                      <a:lnTo>
                        <a:pt x="1020" y="2120"/>
                      </a:lnTo>
                      <a:close/>
                      <a:moveTo>
                        <a:pt x="1020" y="1988"/>
                      </a:moveTo>
                      <a:lnTo>
                        <a:pt x="1020" y="1891"/>
                      </a:lnTo>
                      <a:lnTo>
                        <a:pt x="1036" y="1891"/>
                      </a:lnTo>
                      <a:lnTo>
                        <a:pt x="1036" y="1988"/>
                      </a:lnTo>
                      <a:lnTo>
                        <a:pt x="1020" y="1988"/>
                      </a:lnTo>
                      <a:close/>
                      <a:moveTo>
                        <a:pt x="1020" y="1855"/>
                      </a:moveTo>
                      <a:lnTo>
                        <a:pt x="1020" y="1759"/>
                      </a:lnTo>
                      <a:lnTo>
                        <a:pt x="1036" y="1759"/>
                      </a:lnTo>
                      <a:lnTo>
                        <a:pt x="1036" y="1855"/>
                      </a:lnTo>
                      <a:lnTo>
                        <a:pt x="1020" y="1855"/>
                      </a:lnTo>
                      <a:close/>
                      <a:moveTo>
                        <a:pt x="1020" y="1723"/>
                      </a:moveTo>
                      <a:lnTo>
                        <a:pt x="1020" y="1627"/>
                      </a:lnTo>
                      <a:lnTo>
                        <a:pt x="1036" y="1627"/>
                      </a:lnTo>
                      <a:lnTo>
                        <a:pt x="1036" y="1723"/>
                      </a:lnTo>
                      <a:lnTo>
                        <a:pt x="1020" y="1723"/>
                      </a:lnTo>
                      <a:close/>
                      <a:moveTo>
                        <a:pt x="1020" y="1590"/>
                      </a:moveTo>
                      <a:lnTo>
                        <a:pt x="1020" y="1494"/>
                      </a:lnTo>
                      <a:lnTo>
                        <a:pt x="1036" y="1494"/>
                      </a:lnTo>
                      <a:lnTo>
                        <a:pt x="1036" y="1590"/>
                      </a:lnTo>
                      <a:lnTo>
                        <a:pt x="1020" y="1590"/>
                      </a:lnTo>
                      <a:close/>
                      <a:moveTo>
                        <a:pt x="1020" y="1458"/>
                      </a:moveTo>
                      <a:lnTo>
                        <a:pt x="1020" y="1362"/>
                      </a:lnTo>
                      <a:lnTo>
                        <a:pt x="1036" y="1362"/>
                      </a:lnTo>
                      <a:lnTo>
                        <a:pt x="1036" y="1458"/>
                      </a:lnTo>
                      <a:lnTo>
                        <a:pt x="1020" y="1458"/>
                      </a:lnTo>
                      <a:close/>
                      <a:moveTo>
                        <a:pt x="1020" y="1326"/>
                      </a:moveTo>
                      <a:lnTo>
                        <a:pt x="1020" y="1229"/>
                      </a:lnTo>
                      <a:lnTo>
                        <a:pt x="1036" y="1229"/>
                      </a:lnTo>
                      <a:lnTo>
                        <a:pt x="1036" y="1326"/>
                      </a:lnTo>
                      <a:lnTo>
                        <a:pt x="1020" y="1326"/>
                      </a:lnTo>
                      <a:close/>
                      <a:moveTo>
                        <a:pt x="1020" y="1193"/>
                      </a:moveTo>
                      <a:lnTo>
                        <a:pt x="1020" y="1097"/>
                      </a:lnTo>
                      <a:lnTo>
                        <a:pt x="1036" y="1097"/>
                      </a:lnTo>
                      <a:lnTo>
                        <a:pt x="1036" y="1193"/>
                      </a:lnTo>
                      <a:lnTo>
                        <a:pt x="1020" y="1193"/>
                      </a:lnTo>
                      <a:close/>
                      <a:moveTo>
                        <a:pt x="1020" y="1061"/>
                      </a:moveTo>
                      <a:lnTo>
                        <a:pt x="1020" y="965"/>
                      </a:lnTo>
                      <a:lnTo>
                        <a:pt x="1036" y="965"/>
                      </a:lnTo>
                      <a:lnTo>
                        <a:pt x="1036" y="1061"/>
                      </a:lnTo>
                      <a:lnTo>
                        <a:pt x="1020" y="1061"/>
                      </a:lnTo>
                      <a:close/>
                      <a:moveTo>
                        <a:pt x="1020" y="928"/>
                      </a:moveTo>
                      <a:lnTo>
                        <a:pt x="1020" y="832"/>
                      </a:lnTo>
                      <a:lnTo>
                        <a:pt x="1036" y="832"/>
                      </a:lnTo>
                      <a:lnTo>
                        <a:pt x="1036" y="928"/>
                      </a:lnTo>
                      <a:lnTo>
                        <a:pt x="1020" y="928"/>
                      </a:lnTo>
                      <a:close/>
                      <a:moveTo>
                        <a:pt x="1020" y="796"/>
                      </a:moveTo>
                      <a:lnTo>
                        <a:pt x="1020" y="700"/>
                      </a:lnTo>
                      <a:lnTo>
                        <a:pt x="1036" y="700"/>
                      </a:lnTo>
                      <a:lnTo>
                        <a:pt x="1036" y="796"/>
                      </a:lnTo>
                      <a:lnTo>
                        <a:pt x="1020" y="796"/>
                      </a:lnTo>
                      <a:close/>
                      <a:moveTo>
                        <a:pt x="1020" y="664"/>
                      </a:moveTo>
                      <a:lnTo>
                        <a:pt x="1020" y="567"/>
                      </a:lnTo>
                      <a:lnTo>
                        <a:pt x="1036" y="567"/>
                      </a:lnTo>
                      <a:lnTo>
                        <a:pt x="1036" y="664"/>
                      </a:lnTo>
                      <a:lnTo>
                        <a:pt x="1020" y="664"/>
                      </a:lnTo>
                      <a:close/>
                      <a:moveTo>
                        <a:pt x="1020" y="531"/>
                      </a:moveTo>
                      <a:lnTo>
                        <a:pt x="1020" y="435"/>
                      </a:lnTo>
                      <a:lnTo>
                        <a:pt x="1036" y="435"/>
                      </a:lnTo>
                      <a:lnTo>
                        <a:pt x="1036" y="531"/>
                      </a:lnTo>
                      <a:lnTo>
                        <a:pt x="1020" y="531"/>
                      </a:lnTo>
                      <a:close/>
                      <a:moveTo>
                        <a:pt x="1020" y="399"/>
                      </a:moveTo>
                      <a:lnTo>
                        <a:pt x="1020" y="303"/>
                      </a:lnTo>
                      <a:lnTo>
                        <a:pt x="1036" y="303"/>
                      </a:lnTo>
                      <a:lnTo>
                        <a:pt x="1036" y="399"/>
                      </a:lnTo>
                      <a:lnTo>
                        <a:pt x="1020" y="399"/>
                      </a:lnTo>
                      <a:close/>
                      <a:moveTo>
                        <a:pt x="1020" y="267"/>
                      </a:moveTo>
                      <a:lnTo>
                        <a:pt x="1020" y="170"/>
                      </a:lnTo>
                      <a:lnTo>
                        <a:pt x="1036" y="170"/>
                      </a:lnTo>
                      <a:lnTo>
                        <a:pt x="1036" y="267"/>
                      </a:lnTo>
                      <a:lnTo>
                        <a:pt x="1020" y="267"/>
                      </a:lnTo>
                      <a:close/>
                      <a:moveTo>
                        <a:pt x="1020" y="134"/>
                      </a:moveTo>
                      <a:lnTo>
                        <a:pt x="1020" y="38"/>
                      </a:lnTo>
                      <a:lnTo>
                        <a:pt x="1036" y="38"/>
                      </a:lnTo>
                      <a:lnTo>
                        <a:pt x="1036" y="134"/>
                      </a:lnTo>
                      <a:lnTo>
                        <a:pt x="1020" y="134"/>
                      </a:lnTo>
                      <a:close/>
                    </a:path>
                  </a:pathLst>
                </a:custGeom>
                <a:solidFill>
                  <a:srgbClr val="000080"/>
                </a:solidFill>
                <a:ln w="3175" cap="flat">
                  <a:solidFill>
                    <a:srgbClr val="000080"/>
                  </a:solidFill>
                  <a:prstDash val="solid"/>
                  <a:bevel/>
                  <a:headEnd/>
                  <a:tailEnd/>
                </a:ln>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923" name="Rectangle 8"/>
                <p:cNvSpPr>
                  <a:spLocks noChangeArrowheads="1"/>
                </p:cNvSpPr>
                <p:nvPr/>
              </p:nvSpPr>
              <p:spPr bwMode="auto">
                <a:xfrm>
                  <a:off x="2994" y="1382"/>
                  <a:ext cx="409"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333399"/>
                      </a:solidFill>
                      <a:effectLst/>
                      <a:uLnTx/>
                      <a:uFillTx/>
                      <a:latin typeface="Arial" panose="020B0604020202020204" pitchFamily="34" charset="0"/>
                      <a:ea typeface="+mn-ea"/>
                      <a:cs typeface="+mn-cs"/>
                    </a:rPr>
                    <a:t>BENEFITS</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grpSp>
            <p:nvGrpSpPr>
              <p:cNvPr id="11" name="Group 12"/>
              <p:cNvGrpSpPr>
                <a:grpSpLocks/>
              </p:cNvGrpSpPr>
              <p:nvPr/>
            </p:nvGrpSpPr>
            <p:grpSpPr bwMode="auto">
              <a:xfrm>
                <a:off x="506" y="1023"/>
                <a:ext cx="1823" cy="2503"/>
                <a:chOff x="506" y="1023"/>
                <a:chExt cx="1823" cy="2503"/>
              </a:xfrm>
            </p:grpSpPr>
            <p:sp>
              <p:nvSpPr>
                <p:cNvPr id="33920" name="Freeform 10"/>
                <p:cNvSpPr>
                  <a:spLocks noEditPoints="1"/>
                </p:cNvSpPr>
                <p:nvPr/>
              </p:nvSpPr>
              <p:spPr bwMode="auto">
                <a:xfrm>
                  <a:off x="506" y="1023"/>
                  <a:ext cx="1823" cy="2503"/>
                </a:xfrm>
                <a:custGeom>
                  <a:avLst/>
                  <a:gdLst>
                    <a:gd name="T0" fmla="*/ 1815 w 1823"/>
                    <a:gd name="T1" fmla="*/ 12 h 2503"/>
                    <a:gd name="T2" fmla="*/ 1635 w 1823"/>
                    <a:gd name="T3" fmla="*/ 12 h 2503"/>
                    <a:gd name="T4" fmla="*/ 1455 w 1823"/>
                    <a:gd name="T5" fmla="*/ 12 h 2503"/>
                    <a:gd name="T6" fmla="*/ 1276 w 1823"/>
                    <a:gd name="T7" fmla="*/ 12 h 2503"/>
                    <a:gd name="T8" fmla="*/ 1096 w 1823"/>
                    <a:gd name="T9" fmla="*/ 12 h 2503"/>
                    <a:gd name="T10" fmla="*/ 916 w 1823"/>
                    <a:gd name="T11" fmla="*/ 12 h 2503"/>
                    <a:gd name="T12" fmla="*/ 737 w 1823"/>
                    <a:gd name="T13" fmla="*/ 12 h 2503"/>
                    <a:gd name="T14" fmla="*/ 557 w 1823"/>
                    <a:gd name="T15" fmla="*/ 12 h 2503"/>
                    <a:gd name="T16" fmla="*/ 377 w 1823"/>
                    <a:gd name="T17" fmla="*/ 12 h 2503"/>
                    <a:gd name="T18" fmla="*/ 197 w 1823"/>
                    <a:gd name="T19" fmla="*/ 12 h 2503"/>
                    <a:gd name="T20" fmla="*/ 0 w 1823"/>
                    <a:gd name="T21" fmla="*/ 96 h 2503"/>
                    <a:gd name="T22" fmla="*/ 17 w 1823"/>
                    <a:gd name="T23" fmla="*/ 228 h 2503"/>
                    <a:gd name="T24" fmla="*/ 17 w 1823"/>
                    <a:gd name="T25" fmla="*/ 361 h 2503"/>
                    <a:gd name="T26" fmla="*/ 17 w 1823"/>
                    <a:gd name="T27" fmla="*/ 493 h 2503"/>
                    <a:gd name="T28" fmla="*/ 17 w 1823"/>
                    <a:gd name="T29" fmla="*/ 625 h 2503"/>
                    <a:gd name="T30" fmla="*/ 17 w 1823"/>
                    <a:gd name="T31" fmla="*/ 758 h 2503"/>
                    <a:gd name="T32" fmla="*/ 17 w 1823"/>
                    <a:gd name="T33" fmla="*/ 890 h 2503"/>
                    <a:gd name="T34" fmla="*/ 17 w 1823"/>
                    <a:gd name="T35" fmla="*/ 1023 h 2503"/>
                    <a:gd name="T36" fmla="*/ 17 w 1823"/>
                    <a:gd name="T37" fmla="*/ 1155 h 2503"/>
                    <a:gd name="T38" fmla="*/ 17 w 1823"/>
                    <a:gd name="T39" fmla="*/ 1287 h 2503"/>
                    <a:gd name="T40" fmla="*/ 17 w 1823"/>
                    <a:gd name="T41" fmla="*/ 1420 h 2503"/>
                    <a:gd name="T42" fmla="*/ 17 w 1823"/>
                    <a:gd name="T43" fmla="*/ 1552 h 2503"/>
                    <a:gd name="T44" fmla="*/ 17 w 1823"/>
                    <a:gd name="T45" fmla="*/ 1684 h 2503"/>
                    <a:gd name="T46" fmla="*/ 17 w 1823"/>
                    <a:gd name="T47" fmla="*/ 1817 h 2503"/>
                    <a:gd name="T48" fmla="*/ 17 w 1823"/>
                    <a:gd name="T49" fmla="*/ 1949 h 2503"/>
                    <a:gd name="T50" fmla="*/ 17 w 1823"/>
                    <a:gd name="T51" fmla="*/ 2082 h 2503"/>
                    <a:gd name="T52" fmla="*/ 17 w 1823"/>
                    <a:gd name="T53" fmla="*/ 2214 h 2503"/>
                    <a:gd name="T54" fmla="*/ 17 w 1823"/>
                    <a:gd name="T55" fmla="*/ 2346 h 2503"/>
                    <a:gd name="T56" fmla="*/ 17 w 1823"/>
                    <a:gd name="T57" fmla="*/ 2479 h 2503"/>
                    <a:gd name="T58" fmla="*/ 164 w 1823"/>
                    <a:gd name="T59" fmla="*/ 2491 h 2503"/>
                    <a:gd name="T60" fmla="*/ 343 w 1823"/>
                    <a:gd name="T61" fmla="*/ 2491 h 2503"/>
                    <a:gd name="T62" fmla="*/ 523 w 1823"/>
                    <a:gd name="T63" fmla="*/ 2491 h 2503"/>
                    <a:gd name="T64" fmla="*/ 703 w 1823"/>
                    <a:gd name="T65" fmla="*/ 2491 h 2503"/>
                    <a:gd name="T66" fmla="*/ 883 w 1823"/>
                    <a:gd name="T67" fmla="*/ 2491 h 2503"/>
                    <a:gd name="T68" fmla="*/ 1062 w 1823"/>
                    <a:gd name="T69" fmla="*/ 2491 h 2503"/>
                    <a:gd name="T70" fmla="*/ 1242 w 1823"/>
                    <a:gd name="T71" fmla="*/ 2491 h 2503"/>
                    <a:gd name="T72" fmla="*/ 1422 w 1823"/>
                    <a:gd name="T73" fmla="*/ 2491 h 2503"/>
                    <a:gd name="T74" fmla="*/ 1602 w 1823"/>
                    <a:gd name="T75" fmla="*/ 2491 h 2503"/>
                    <a:gd name="T76" fmla="*/ 1781 w 1823"/>
                    <a:gd name="T77" fmla="*/ 2491 h 2503"/>
                    <a:gd name="T78" fmla="*/ 1807 w 1823"/>
                    <a:gd name="T79" fmla="*/ 2389 h 2503"/>
                    <a:gd name="T80" fmla="*/ 1807 w 1823"/>
                    <a:gd name="T81" fmla="*/ 2257 h 2503"/>
                    <a:gd name="T82" fmla="*/ 1807 w 1823"/>
                    <a:gd name="T83" fmla="*/ 2124 h 2503"/>
                    <a:gd name="T84" fmla="*/ 1807 w 1823"/>
                    <a:gd name="T85" fmla="*/ 1992 h 2503"/>
                    <a:gd name="T86" fmla="*/ 1807 w 1823"/>
                    <a:gd name="T87" fmla="*/ 1860 h 2503"/>
                    <a:gd name="T88" fmla="*/ 1807 w 1823"/>
                    <a:gd name="T89" fmla="*/ 1727 h 2503"/>
                    <a:gd name="T90" fmla="*/ 1807 w 1823"/>
                    <a:gd name="T91" fmla="*/ 1595 h 2503"/>
                    <a:gd name="T92" fmla="*/ 1807 w 1823"/>
                    <a:gd name="T93" fmla="*/ 1463 h 2503"/>
                    <a:gd name="T94" fmla="*/ 1807 w 1823"/>
                    <a:gd name="T95" fmla="*/ 1330 h 2503"/>
                    <a:gd name="T96" fmla="*/ 1807 w 1823"/>
                    <a:gd name="T97" fmla="*/ 1198 h 2503"/>
                    <a:gd name="T98" fmla="*/ 1807 w 1823"/>
                    <a:gd name="T99" fmla="*/ 1065 h 2503"/>
                    <a:gd name="T100" fmla="*/ 1807 w 1823"/>
                    <a:gd name="T101" fmla="*/ 933 h 2503"/>
                    <a:gd name="T102" fmla="*/ 1807 w 1823"/>
                    <a:gd name="T103" fmla="*/ 801 h 2503"/>
                    <a:gd name="T104" fmla="*/ 1807 w 1823"/>
                    <a:gd name="T105" fmla="*/ 668 h 2503"/>
                    <a:gd name="T106" fmla="*/ 1807 w 1823"/>
                    <a:gd name="T107" fmla="*/ 536 h 2503"/>
                    <a:gd name="T108" fmla="*/ 1807 w 1823"/>
                    <a:gd name="T109" fmla="*/ 404 h 2503"/>
                    <a:gd name="T110" fmla="*/ 1807 w 1823"/>
                    <a:gd name="T111" fmla="*/ 271 h 2503"/>
                    <a:gd name="T112" fmla="*/ 1807 w 1823"/>
                    <a:gd name="T113" fmla="*/ 139 h 2503"/>
                    <a:gd name="T114" fmla="*/ 1807 w 1823"/>
                    <a:gd name="T115" fmla="*/ 6 h 2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23" h="2503">
                      <a:moveTo>
                        <a:pt x="1815" y="12"/>
                      </a:moveTo>
                      <a:lnTo>
                        <a:pt x="1684" y="12"/>
                      </a:lnTo>
                      <a:lnTo>
                        <a:pt x="1684" y="0"/>
                      </a:lnTo>
                      <a:lnTo>
                        <a:pt x="1815" y="0"/>
                      </a:lnTo>
                      <a:lnTo>
                        <a:pt x="1815" y="12"/>
                      </a:lnTo>
                      <a:close/>
                      <a:moveTo>
                        <a:pt x="1635" y="12"/>
                      </a:moveTo>
                      <a:lnTo>
                        <a:pt x="1504" y="12"/>
                      </a:lnTo>
                      <a:lnTo>
                        <a:pt x="1504" y="0"/>
                      </a:lnTo>
                      <a:lnTo>
                        <a:pt x="1635" y="0"/>
                      </a:lnTo>
                      <a:lnTo>
                        <a:pt x="1635" y="12"/>
                      </a:lnTo>
                      <a:close/>
                      <a:moveTo>
                        <a:pt x="1455" y="12"/>
                      </a:moveTo>
                      <a:lnTo>
                        <a:pt x="1325" y="12"/>
                      </a:lnTo>
                      <a:lnTo>
                        <a:pt x="1325" y="0"/>
                      </a:lnTo>
                      <a:lnTo>
                        <a:pt x="1455" y="0"/>
                      </a:lnTo>
                      <a:lnTo>
                        <a:pt x="1455" y="12"/>
                      </a:lnTo>
                      <a:close/>
                      <a:moveTo>
                        <a:pt x="1276" y="12"/>
                      </a:moveTo>
                      <a:lnTo>
                        <a:pt x="1145" y="12"/>
                      </a:lnTo>
                      <a:lnTo>
                        <a:pt x="1145" y="0"/>
                      </a:lnTo>
                      <a:lnTo>
                        <a:pt x="1276" y="0"/>
                      </a:lnTo>
                      <a:lnTo>
                        <a:pt x="1276" y="12"/>
                      </a:lnTo>
                      <a:close/>
                      <a:moveTo>
                        <a:pt x="1096" y="12"/>
                      </a:moveTo>
                      <a:lnTo>
                        <a:pt x="965" y="12"/>
                      </a:lnTo>
                      <a:lnTo>
                        <a:pt x="965" y="0"/>
                      </a:lnTo>
                      <a:lnTo>
                        <a:pt x="1096" y="0"/>
                      </a:lnTo>
                      <a:lnTo>
                        <a:pt x="1096" y="12"/>
                      </a:lnTo>
                      <a:close/>
                      <a:moveTo>
                        <a:pt x="916" y="12"/>
                      </a:moveTo>
                      <a:lnTo>
                        <a:pt x="786" y="12"/>
                      </a:lnTo>
                      <a:lnTo>
                        <a:pt x="786" y="0"/>
                      </a:lnTo>
                      <a:lnTo>
                        <a:pt x="916" y="0"/>
                      </a:lnTo>
                      <a:lnTo>
                        <a:pt x="916" y="12"/>
                      </a:lnTo>
                      <a:close/>
                      <a:moveTo>
                        <a:pt x="737" y="12"/>
                      </a:moveTo>
                      <a:lnTo>
                        <a:pt x="606" y="12"/>
                      </a:lnTo>
                      <a:lnTo>
                        <a:pt x="606" y="0"/>
                      </a:lnTo>
                      <a:lnTo>
                        <a:pt x="737" y="0"/>
                      </a:lnTo>
                      <a:lnTo>
                        <a:pt x="737" y="12"/>
                      </a:lnTo>
                      <a:close/>
                      <a:moveTo>
                        <a:pt x="557" y="12"/>
                      </a:moveTo>
                      <a:lnTo>
                        <a:pt x="426" y="12"/>
                      </a:lnTo>
                      <a:lnTo>
                        <a:pt x="426" y="0"/>
                      </a:lnTo>
                      <a:lnTo>
                        <a:pt x="557" y="0"/>
                      </a:lnTo>
                      <a:lnTo>
                        <a:pt x="557" y="12"/>
                      </a:lnTo>
                      <a:close/>
                      <a:moveTo>
                        <a:pt x="377" y="12"/>
                      </a:moveTo>
                      <a:lnTo>
                        <a:pt x="246" y="12"/>
                      </a:lnTo>
                      <a:lnTo>
                        <a:pt x="246" y="0"/>
                      </a:lnTo>
                      <a:lnTo>
                        <a:pt x="377" y="0"/>
                      </a:lnTo>
                      <a:lnTo>
                        <a:pt x="377" y="12"/>
                      </a:lnTo>
                      <a:close/>
                      <a:moveTo>
                        <a:pt x="197" y="12"/>
                      </a:moveTo>
                      <a:lnTo>
                        <a:pt x="67" y="12"/>
                      </a:lnTo>
                      <a:lnTo>
                        <a:pt x="67" y="0"/>
                      </a:lnTo>
                      <a:lnTo>
                        <a:pt x="197" y="0"/>
                      </a:lnTo>
                      <a:lnTo>
                        <a:pt x="197" y="12"/>
                      </a:lnTo>
                      <a:close/>
                      <a:moveTo>
                        <a:pt x="18" y="12"/>
                      </a:moveTo>
                      <a:lnTo>
                        <a:pt x="8" y="12"/>
                      </a:lnTo>
                      <a:lnTo>
                        <a:pt x="17" y="6"/>
                      </a:lnTo>
                      <a:lnTo>
                        <a:pt x="17" y="96"/>
                      </a:lnTo>
                      <a:lnTo>
                        <a:pt x="0" y="96"/>
                      </a:lnTo>
                      <a:lnTo>
                        <a:pt x="0" y="0"/>
                      </a:lnTo>
                      <a:lnTo>
                        <a:pt x="18" y="0"/>
                      </a:lnTo>
                      <a:lnTo>
                        <a:pt x="18" y="12"/>
                      </a:lnTo>
                      <a:close/>
                      <a:moveTo>
                        <a:pt x="17" y="132"/>
                      </a:moveTo>
                      <a:lnTo>
                        <a:pt x="17" y="228"/>
                      </a:lnTo>
                      <a:lnTo>
                        <a:pt x="0" y="228"/>
                      </a:lnTo>
                      <a:lnTo>
                        <a:pt x="0" y="132"/>
                      </a:lnTo>
                      <a:lnTo>
                        <a:pt x="17" y="132"/>
                      </a:lnTo>
                      <a:close/>
                      <a:moveTo>
                        <a:pt x="17" y="264"/>
                      </a:moveTo>
                      <a:lnTo>
                        <a:pt x="17" y="361"/>
                      </a:lnTo>
                      <a:lnTo>
                        <a:pt x="0" y="361"/>
                      </a:lnTo>
                      <a:lnTo>
                        <a:pt x="0" y="264"/>
                      </a:lnTo>
                      <a:lnTo>
                        <a:pt x="17" y="264"/>
                      </a:lnTo>
                      <a:close/>
                      <a:moveTo>
                        <a:pt x="17" y="397"/>
                      </a:moveTo>
                      <a:lnTo>
                        <a:pt x="17" y="493"/>
                      </a:lnTo>
                      <a:lnTo>
                        <a:pt x="0" y="493"/>
                      </a:lnTo>
                      <a:lnTo>
                        <a:pt x="0" y="397"/>
                      </a:lnTo>
                      <a:lnTo>
                        <a:pt x="17" y="397"/>
                      </a:lnTo>
                      <a:close/>
                      <a:moveTo>
                        <a:pt x="17" y="529"/>
                      </a:moveTo>
                      <a:lnTo>
                        <a:pt x="17" y="625"/>
                      </a:lnTo>
                      <a:lnTo>
                        <a:pt x="0" y="625"/>
                      </a:lnTo>
                      <a:lnTo>
                        <a:pt x="0" y="529"/>
                      </a:lnTo>
                      <a:lnTo>
                        <a:pt x="17" y="529"/>
                      </a:lnTo>
                      <a:close/>
                      <a:moveTo>
                        <a:pt x="17" y="662"/>
                      </a:moveTo>
                      <a:lnTo>
                        <a:pt x="17" y="758"/>
                      </a:lnTo>
                      <a:lnTo>
                        <a:pt x="0" y="758"/>
                      </a:lnTo>
                      <a:lnTo>
                        <a:pt x="0" y="662"/>
                      </a:lnTo>
                      <a:lnTo>
                        <a:pt x="17" y="662"/>
                      </a:lnTo>
                      <a:close/>
                      <a:moveTo>
                        <a:pt x="17" y="794"/>
                      </a:moveTo>
                      <a:lnTo>
                        <a:pt x="17" y="890"/>
                      </a:lnTo>
                      <a:lnTo>
                        <a:pt x="0" y="890"/>
                      </a:lnTo>
                      <a:lnTo>
                        <a:pt x="0" y="794"/>
                      </a:lnTo>
                      <a:lnTo>
                        <a:pt x="17" y="794"/>
                      </a:lnTo>
                      <a:close/>
                      <a:moveTo>
                        <a:pt x="17" y="926"/>
                      </a:moveTo>
                      <a:lnTo>
                        <a:pt x="17" y="1023"/>
                      </a:lnTo>
                      <a:lnTo>
                        <a:pt x="0" y="1023"/>
                      </a:lnTo>
                      <a:lnTo>
                        <a:pt x="0" y="926"/>
                      </a:lnTo>
                      <a:lnTo>
                        <a:pt x="17" y="926"/>
                      </a:lnTo>
                      <a:close/>
                      <a:moveTo>
                        <a:pt x="17" y="1059"/>
                      </a:moveTo>
                      <a:lnTo>
                        <a:pt x="17" y="1155"/>
                      </a:lnTo>
                      <a:lnTo>
                        <a:pt x="0" y="1155"/>
                      </a:lnTo>
                      <a:lnTo>
                        <a:pt x="0" y="1059"/>
                      </a:lnTo>
                      <a:lnTo>
                        <a:pt x="17" y="1059"/>
                      </a:lnTo>
                      <a:close/>
                      <a:moveTo>
                        <a:pt x="17" y="1191"/>
                      </a:moveTo>
                      <a:lnTo>
                        <a:pt x="17" y="1287"/>
                      </a:lnTo>
                      <a:lnTo>
                        <a:pt x="0" y="1287"/>
                      </a:lnTo>
                      <a:lnTo>
                        <a:pt x="0" y="1191"/>
                      </a:lnTo>
                      <a:lnTo>
                        <a:pt x="17" y="1191"/>
                      </a:lnTo>
                      <a:close/>
                      <a:moveTo>
                        <a:pt x="17" y="1323"/>
                      </a:moveTo>
                      <a:lnTo>
                        <a:pt x="17" y="1420"/>
                      </a:lnTo>
                      <a:lnTo>
                        <a:pt x="0" y="1420"/>
                      </a:lnTo>
                      <a:lnTo>
                        <a:pt x="0" y="1323"/>
                      </a:lnTo>
                      <a:lnTo>
                        <a:pt x="17" y="1323"/>
                      </a:lnTo>
                      <a:close/>
                      <a:moveTo>
                        <a:pt x="17" y="1456"/>
                      </a:moveTo>
                      <a:lnTo>
                        <a:pt x="17" y="1552"/>
                      </a:lnTo>
                      <a:lnTo>
                        <a:pt x="0" y="1552"/>
                      </a:lnTo>
                      <a:lnTo>
                        <a:pt x="0" y="1456"/>
                      </a:lnTo>
                      <a:lnTo>
                        <a:pt x="17" y="1456"/>
                      </a:lnTo>
                      <a:close/>
                      <a:moveTo>
                        <a:pt x="17" y="1588"/>
                      </a:moveTo>
                      <a:lnTo>
                        <a:pt x="17" y="1684"/>
                      </a:lnTo>
                      <a:lnTo>
                        <a:pt x="0" y="1684"/>
                      </a:lnTo>
                      <a:lnTo>
                        <a:pt x="0" y="1588"/>
                      </a:lnTo>
                      <a:lnTo>
                        <a:pt x="17" y="1588"/>
                      </a:lnTo>
                      <a:close/>
                      <a:moveTo>
                        <a:pt x="17" y="1721"/>
                      </a:moveTo>
                      <a:lnTo>
                        <a:pt x="17" y="1817"/>
                      </a:lnTo>
                      <a:lnTo>
                        <a:pt x="0" y="1817"/>
                      </a:lnTo>
                      <a:lnTo>
                        <a:pt x="0" y="1721"/>
                      </a:lnTo>
                      <a:lnTo>
                        <a:pt x="17" y="1721"/>
                      </a:lnTo>
                      <a:close/>
                      <a:moveTo>
                        <a:pt x="17" y="1853"/>
                      </a:moveTo>
                      <a:lnTo>
                        <a:pt x="17" y="1949"/>
                      </a:lnTo>
                      <a:lnTo>
                        <a:pt x="0" y="1949"/>
                      </a:lnTo>
                      <a:lnTo>
                        <a:pt x="0" y="1853"/>
                      </a:lnTo>
                      <a:lnTo>
                        <a:pt x="17" y="1853"/>
                      </a:lnTo>
                      <a:close/>
                      <a:moveTo>
                        <a:pt x="17" y="1985"/>
                      </a:moveTo>
                      <a:lnTo>
                        <a:pt x="17" y="2082"/>
                      </a:lnTo>
                      <a:lnTo>
                        <a:pt x="0" y="2082"/>
                      </a:lnTo>
                      <a:lnTo>
                        <a:pt x="0" y="1985"/>
                      </a:lnTo>
                      <a:lnTo>
                        <a:pt x="17" y="1985"/>
                      </a:lnTo>
                      <a:close/>
                      <a:moveTo>
                        <a:pt x="17" y="2118"/>
                      </a:moveTo>
                      <a:lnTo>
                        <a:pt x="17" y="2214"/>
                      </a:lnTo>
                      <a:lnTo>
                        <a:pt x="0" y="2214"/>
                      </a:lnTo>
                      <a:lnTo>
                        <a:pt x="0" y="2118"/>
                      </a:lnTo>
                      <a:lnTo>
                        <a:pt x="17" y="2118"/>
                      </a:lnTo>
                      <a:close/>
                      <a:moveTo>
                        <a:pt x="17" y="2250"/>
                      </a:moveTo>
                      <a:lnTo>
                        <a:pt x="17" y="2346"/>
                      </a:lnTo>
                      <a:lnTo>
                        <a:pt x="0" y="2346"/>
                      </a:lnTo>
                      <a:lnTo>
                        <a:pt x="0" y="2250"/>
                      </a:lnTo>
                      <a:lnTo>
                        <a:pt x="17" y="2250"/>
                      </a:lnTo>
                      <a:close/>
                      <a:moveTo>
                        <a:pt x="17" y="2382"/>
                      </a:moveTo>
                      <a:lnTo>
                        <a:pt x="17" y="2479"/>
                      </a:lnTo>
                      <a:lnTo>
                        <a:pt x="0" y="2479"/>
                      </a:lnTo>
                      <a:lnTo>
                        <a:pt x="0" y="2382"/>
                      </a:lnTo>
                      <a:lnTo>
                        <a:pt x="17" y="2382"/>
                      </a:lnTo>
                      <a:close/>
                      <a:moveTo>
                        <a:pt x="33" y="2491"/>
                      </a:moveTo>
                      <a:lnTo>
                        <a:pt x="164" y="2491"/>
                      </a:lnTo>
                      <a:lnTo>
                        <a:pt x="164" y="2503"/>
                      </a:lnTo>
                      <a:lnTo>
                        <a:pt x="33" y="2503"/>
                      </a:lnTo>
                      <a:lnTo>
                        <a:pt x="33" y="2491"/>
                      </a:lnTo>
                      <a:close/>
                      <a:moveTo>
                        <a:pt x="213" y="2491"/>
                      </a:moveTo>
                      <a:lnTo>
                        <a:pt x="343" y="2491"/>
                      </a:lnTo>
                      <a:lnTo>
                        <a:pt x="343" y="2503"/>
                      </a:lnTo>
                      <a:lnTo>
                        <a:pt x="213" y="2503"/>
                      </a:lnTo>
                      <a:lnTo>
                        <a:pt x="213" y="2491"/>
                      </a:lnTo>
                      <a:close/>
                      <a:moveTo>
                        <a:pt x="393" y="2491"/>
                      </a:moveTo>
                      <a:lnTo>
                        <a:pt x="523" y="2491"/>
                      </a:lnTo>
                      <a:lnTo>
                        <a:pt x="523" y="2503"/>
                      </a:lnTo>
                      <a:lnTo>
                        <a:pt x="393" y="2503"/>
                      </a:lnTo>
                      <a:lnTo>
                        <a:pt x="393" y="2491"/>
                      </a:lnTo>
                      <a:close/>
                      <a:moveTo>
                        <a:pt x="572" y="2491"/>
                      </a:moveTo>
                      <a:lnTo>
                        <a:pt x="703" y="2491"/>
                      </a:lnTo>
                      <a:lnTo>
                        <a:pt x="703" y="2503"/>
                      </a:lnTo>
                      <a:lnTo>
                        <a:pt x="572" y="2503"/>
                      </a:lnTo>
                      <a:lnTo>
                        <a:pt x="572" y="2491"/>
                      </a:lnTo>
                      <a:close/>
                      <a:moveTo>
                        <a:pt x="752" y="2491"/>
                      </a:moveTo>
                      <a:lnTo>
                        <a:pt x="883" y="2491"/>
                      </a:lnTo>
                      <a:lnTo>
                        <a:pt x="883" y="2503"/>
                      </a:lnTo>
                      <a:lnTo>
                        <a:pt x="752" y="2503"/>
                      </a:lnTo>
                      <a:lnTo>
                        <a:pt x="752" y="2491"/>
                      </a:lnTo>
                      <a:close/>
                      <a:moveTo>
                        <a:pt x="932" y="2491"/>
                      </a:moveTo>
                      <a:lnTo>
                        <a:pt x="1062" y="2491"/>
                      </a:lnTo>
                      <a:lnTo>
                        <a:pt x="1062" y="2503"/>
                      </a:lnTo>
                      <a:lnTo>
                        <a:pt x="932" y="2503"/>
                      </a:lnTo>
                      <a:lnTo>
                        <a:pt x="932" y="2491"/>
                      </a:lnTo>
                      <a:close/>
                      <a:moveTo>
                        <a:pt x="1111" y="2491"/>
                      </a:moveTo>
                      <a:lnTo>
                        <a:pt x="1242" y="2491"/>
                      </a:lnTo>
                      <a:lnTo>
                        <a:pt x="1242" y="2503"/>
                      </a:lnTo>
                      <a:lnTo>
                        <a:pt x="1111" y="2503"/>
                      </a:lnTo>
                      <a:lnTo>
                        <a:pt x="1111" y="2491"/>
                      </a:lnTo>
                      <a:close/>
                      <a:moveTo>
                        <a:pt x="1291" y="2491"/>
                      </a:moveTo>
                      <a:lnTo>
                        <a:pt x="1422" y="2491"/>
                      </a:lnTo>
                      <a:lnTo>
                        <a:pt x="1422" y="2503"/>
                      </a:lnTo>
                      <a:lnTo>
                        <a:pt x="1291" y="2503"/>
                      </a:lnTo>
                      <a:lnTo>
                        <a:pt x="1291" y="2491"/>
                      </a:lnTo>
                      <a:close/>
                      <a:moveTo>
                        <a:pt x="1471" y="2491"/>
                      </a:moveTo>
                      <a:lnTo>
                        <a:pt x="1602" y="2491"/>
                      </a:lnTo>
                      <a:lnTo>
                        <a:pt x="1602" y="2503"/>
                      </a:lnTo>
                      <a:lnTo>
                        <a:pt x="1471" y="2503"/>
                      </a:lnTo>
                      <a:lnTo>
                        <a:pt x="1471" y="2491"/>
                      </a:lnTo>
                      <a:close/>
                      <a:moveTo>
                        <a:pt x="1651" y="2491"/>
                      </a:moveTo>
                      <a:lnTo>
                        <a:pt x="1781" y="2491"/>
                      </a:lnTo>
                      <a:lnTo>
                        <a:pt x="1781" y="2503"/>
                      </a:lnTo>
                      <a:lnTo>
                        <a:pt x="1651" y="2503"/>
                      </a:lnTo>
                      <a:lnTo>
                        <a:pt x="1651" y="2491"/>
                      </a:lnTo>
                      <a:close/>
                      <a:moveTo>
                        <a:pt x="1807" y="2485"/>
                      </a:moveTo>
                      <a:lnTo>
                        <a:pt x="1807" y="2389"/>
                      </a:lnTo>
                      <a:lnTo>
                        <a:pt x="1823" y="2389"/>
                      </a:lnTo>
                      <a:lnTo>
                        <a:pt x="1823" y="2485"/>
                      </a:lnTo>
                      <a:lnTo>
                        <a:pt x="1807" y="2485"/>
                      </a:lnTo>
                      <a:close/>
                      <a:moveTo>
                        <a:pt x="1807" y="2353"/>
                      </a:moveTo>
                      <a:lnTo>
                        <a:pt x="1807" y="2257"/>
                      </a:lnTo>
                      <a:lnTo>
                        <a:pt x="1823" y="2257"/>
                      </a:lnTo>
                      <a:lnTo>
                        <a:pt x="1823" y="2353"/>
                      </a:lnTo>
                      <a:lnTo>
                        <a:pt x="1807" y="2353"/>
                      </a:lnTo>
                      <a:close/>
                      <a:moveTo>
                        <a:pt x="1807" y="2221"/>
                      </a:moveTo>
                      <a:lnTo>
                        <a:pt x="1807" y="2124"/>
                      </a:lnTo>
                      <a:lnTo>
                        <a:pt x="1823" y="2124"/>
                      </a:lnTo>
                      <a:lnTo>
                        <a:pt x="1823" y="2221"/>
                      </a:lnTo>
                      <a:lnTo>
                        <a:pt x="1807" y="2221"/>
                      </a:lnTo>
                      <a:close/>
                      <a:moveTo>
                        <a:pt x="1807" y="2088"/>
                      </a:moveTo>
                      <a:lnTo>
                        <a:pt x="1807" y="1992"/>
                      </a:lnTo>
                      <a:lnTo>
                        <a:pt x="1823" y="1992"/>
                      </a:lnTo>
                      <a:lnTo>
                        <a:pt x="1823" y="2088"/>
                      </a:lnTo>
                      <a:lnTo>
                        <a:pt x="1807" y="2088"/>
                      </a:lnTo>
                      <a:close/>
                      <a:moveTo>
                        <a:pt x="1807" y="1956"/>
                      </a:moveTo>
                      <a:lnTo>
                        <a:pt x="1807" y="1860"/>
                      </a:lnTo>
                      <a:lnTo>
                        <a:pt x="1823" y="1860"/>
                      </a:lnTo>
                      <a:lnTo>
                        <a:pt x="1823" y="1956"/>
                      </a:lnTo>
                      <a:lnTo>
                        <a:pt x="1807" y="1956"/>
                      </a:lnTo>
                      <a:close/>
                      <a:moveTo>
                        <a:pt x="1807" y="1824"/>
                      </a:moveTo>
                      <a:lnTo>
                        <a:pt x="1807" y="1727"/>
                      </a:lnTo>
                      <a:lnTo>
                        <a:pt x="1823" y="1727"/>
                      </a:lnTo>
                      <a:lnTo>
                        <a:pt x="1823" y="1824"/>
                      </a:lnTo>
                      <a:lnTo>
                        <a:pt x="1807" y="1824"/>
                      </a:lnTo>
                      <a:close/>
                      <a:moveTo>
                        <a:pt x="1807" y="1691"/>
                      </a:moveTo>
                      <a:lnTo>
                        <a:pt x="1807" y="1595"/>
                      </a:lnTo>
                      <a:lnTo>
                        <a:pt x="1823" y="1595"/>
                      </a:lnTo>
                      <a:lnTo>
                        <a:pt x="1823" y="1691"/>
                      </a:lnTo>
                      <a:lnTo>
                        <a:pt x="1807" y="1691"/>
                      </a:lnTo>
                      <a:close/>
                      <a:moveTo>
                        <a:pt x="1807" y="1559"/>
                      </a:moveTo>
                      <a:lnTo>
                        <a:pt x="1807" y="1463"/>
                      </a:lnTo>
                      <a:lnTo>
                        <a:pt x="1823" y="1463"/>
                      </a:lnTo>
                      <a:lnTo>
                        <a:pt x="1823" y="1559"/>
                      </a:lnTo>
                      <a:lnTo>
                        <a:pt x="1807" y="1559"/>
                      </a:lnTo>
                      <a:close/>
                      <a:moveTo>
                        <a:pt x="1807" y="1426"/>
                      </a:moveTo>
                      <a:lnTo>
                        <a:pt x="1807" y="1330"/>
                      </a:lnTo>
                      <a:lnTo>
                        <a:pt x="1823" y="1330"/>
                      </a:lnTo>
                      <a:lnTo>
                        <a:pt x="1823" y="1426"/>
                      </a:lnTo>
                      <a:lnTo>
                        <a:pt x="1807" y="1426"/>
                      </a:lnTo>
                      <a:close/>
                      <a:moveTo>
                        <a:pt x="1807" y="1294"/>
                      </a:moveTo>
                      <a:lnTo>
                        <a:pt x="1807" y="1198"/>
                      </a:lnTo>
                      <a:lnTo>
                        <a:pt x="1823" y="1198"/>
                      </a:lnTo>
                      <a:lnTo>
                        <a:pt x="1823" y="1294"/>
                      </a:lnTo>
                      <a:lnTo>
                        <a:pt x="1807" y="1294"/>
                      </a:lnTo>
                      <a:close/>
                      <a:moveTo>
                        <a:pt x="1807" y="1162"/>
                      </a:moveTo>
                      <a:lnTo>
                        <a:pt x="1807" y="1065"/>
                      </a:lnTo>
                      <a:lnTo>
                        <a:pt x="1823" y="1065"/>
                      </a:lnTo>
                      <a:lnTo>
                        <a:pt x="1823" y="1162"/>
                      </a:lnTo>
                      <a:lnTo>
                        <a:pt x="1807" y="1162"/>
                      </a:lnTo>
                      <a:close/>
                      <a:moveTo>
                        <a:pt x="1807" y="1029"/>
                      </a:moveTo>
                      <a:lnTo>
                        <a:pt x="1807" y="933"/>
                      </a:lnTo>
                      <a:lnTo>
                        <a:pt x="1823" y="933"/>
                      </a:lnTo>
                      <a:lnTo>
                        <a:pt x="1823" y="1029"/>
                      </a:lnTo>
                      <a:lnTo>
                        <a:pt x="1807" y="1029"/>
                      </a:lnTo>
                      <a:close/>
                      <a:moveTo>
                        <a:pt x="1807" y="897"/>
                      </a:moveTo>
                      <a:lnTo>
                        <a:pt x="1807" y="801"/>
                      </a:lnTo>
                      <a:lnTo>
                        <a:pt x="1823" y="801"/>
                      </a:lnTo>
                      <a:lnTo>
                        <a:pt x="1823" y="897"/>
                      </a:lnTo>
                      <a:lnTo>
                        <a:pt x="1807" y="897"/>
                      </a:lnTo>
                      <a:close/>
                      <a:moveTo>
                        <a:pt x="1807" y="765"/>
                      </a:moveTo>
                      <a:lnTo>
                        <a:pt x="1807" y="668"/>
                      </a:lnTo>
                      <a:lnTo>
                        <a:pt x="1823" y="668"/>
                      </a:lnTo>
                      <a:lnTo>
                        <a:pt x="1823" y="765"/>
                      </a:lnTo>
                      <a:lnTo>
                        <a:pt x="1807" y="765"/>
                      </a:lnTo>
                      <a:close/>
                      <a:moveTo>
                        <a:pt x="1807" y="632"/>
                      </a:moveTo>
                      <a:lnTo>
                        <a:pt x="1807" y="536"/>
                      </a:lnTo>
                      <a:lnTo>
                        <a:pt x="1823" y="536"/>
                      </a:lnTo>
                      <a:lnTo>
                        <a:pt x="1823" y="632"/>
                      </a:lnTo>
                      <a:lnTo>
                        <a:pt x="1807" y="632"/>
                      </a:lnTo>
                      <a:close/>
                      <a:moveTo>
                        <a:pt x="1807" y="500"/>
                      </a:moveTo>
                      <a:lnTo>
                        <a:pt x="1807" y="404"/>
                      </a:lnTo>
                      <a:lnTo>
                        <a:pt x="1823" y="404"/>
                      </a:lnTo>
                      <a:lnTo>
                        <a:pt x="1823" y="500"/>
                      </a:lnTo>
                      <a:lnTo>
                        <a:pt x="1807" y="500"/>
                      </a:lnTo>
                      <a:close/>
                      <a:moveTo>
                        <a:pt x="1807" y="367"/>
                      </a:moveTo>
                      <a:lnTo>
                        <a:pt x="1807" y="271"/>
                      </a:lnTo>
                      <a:lnTo>
                        <a:pt x="1823" y="271"/>
                      </a:lnTo>
                      <a:lnTo>
                        <a:pt x="1823" y="367"/>
                      </a:lnTo>
                      <a:lnTo>
                        <a:pt x="1807" y="367"/>
                      </a:lnTo>
                      <a:close/>
                      <a:moveTo>
                        <a:pt x="1807" y="235"/>
                      </a:moveTo>
                      <a:lnTo>
                        <a:pt x="1807" y="139"/>
                      </a:lnTo>
                      <a:lnTo>
                        <a:pt x="1823" y="139"/>
                      </a:lnTo>
                      <a:lnTo>
                        <a:pt x="1823" y="235"/>
                      </a:lnTo>
                      <a:lnTo>
                        <a:pt x="1807" y="235"/>
                      </a:lnTo>
                      <a:close/>
                      <a:moveTo>
                        <a:pt x="1807" y="103"/>
                      </a:moveTo>
                      <a:lnTo>
                        <a:pt x="1807" y="6"/>
                      </a:lnTo>
                      <a:lnTo>
                        <a:pt x="1823" y="6"/>
                      </a:lnTo>
                      <a:lnTo>
                        <a:pt x="1823" y="103"/>
                      </a:lnTo>
                      <a:lnTo>
                        <a:pt x="1807" y="103"/>
                      </a:lnTo>
                      <a:close/>
                    </a:path>
                  </a:pathLst>
                </a:custGeom>
                <a:solidFill>
                  <a:srgbClr val="A50021"/>
                </a:solidFill>
                <a:ln w="3175" cap="flat">
                  <a:solidFill>
                    <a:srgbClr val="A50021"/>
                  </a:solidFill>
                  <a:prstDash val="solid"/>
                  <a:bevel/>
                  <a:headEnd/>
                  <a:tailEnd/>
                </a:ln>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921" name="Rectangle 11"/>
                <p:cNvSpPr>
                  <a:spLocks noChangeArrowheads="1"/>
                </p:cNvSpPr>
                <p:nvPr/>
              </p:nvSpPr>
              <p:spPr bwMode="auto">
                <a:xfrm>
                  <a:off x="574" y="1335"/>
                  <a:ext cx="749" cy="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1200" b="1" i="0" u="none" strike="noStrike" kern="1200" cap="none" spc="0" normalizeH="0" baseline="0" noProof="0" dirty="0">
                      <a:ln>
                        <a:noFill/>
                      </a:ln>
                      <a:solidFill>
                        <a:srgbClr val="A50021"/>
                      </a:solidFill>
                      <a:effectLst/>
                      <a:uLnTx/>
                      <a:uFillTx/>
                      <a:latin typeface="Arial" panose="020B0604020202020204" pitchFamily="34" charset="0"/>
                      <a:ea typeface="+mn-ea"/>
                      <a:cs typeface="+mn-cs"/>
                    </a:rPr>
                    <a:t>ISSUE &amp; CONTEXT</a:t>
                  </a:r>
                </a:p>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grpSp>
          <p:grpSp>
            <p:nvGrpSpPr>
              <p:cNvPr id="12" name="Group 15"/>
              <p:cNvGrpSpPr>
                <a:grpSpLocks/>
              </p:cNvGrpSpPr>
              <p:nvPr/>
            </p:nvGrpSpPr>
            <p:grpSpPr bwMode="auto">
              <a:xfrm>
                <a:off x="4258" y="1023"/>
                <a:ext cx="1828" cy="2503"/>
                <a:chOff x="4258" y="1023"/>
                <a:chExt cx="1828" cy="2503"/>
              </a:xfrm>
            </p:grpSpPr>
            <p:sp>
              <p:nvSpPr>
                <p:cNvPr id="33918" name="Freeform 13"/>
                <p:cNvSpPr>
                  <a:spLocks noEditPoints="1"/>
                </p:cNvSpPr>
                <p:nvPr/>
              </p:nvSpPr>
              <p:spPr bwMode="auto">
                <a:xfrm>
                  <a:off x="4258" y="1023"/>
                  <a:ext cx="1828" cy="2503"/>
                </a:xfrm>
                <a:custGeom>
                  <a:avLst/>
                  <a:gdLst>
                    <a:gd name="T0" fmla="*/ 1820 w 1828"/>
                    <a:gd name="T1" fmla="*/ 12 h 2503"/>
                    <a:gd name="T2" fmla="*/ 1640 w 1828"/>
                    <a:gd name="T3" fmla="*/ 12 h 2503"/>
                    <a:gd name="T4" fmla="*/ 1461 w 1828"/>
                    <a:gd name="T5" fmla="*/ 12 h 2503"/>
                    <a:gd name="T6" fmla="*/ 1281 w 1828"/>
                    <a:gd name="T7" fmla="*/ 12 h 2503"/>
                    <a:gd name="T8" fmla="*/ 1101 w 1828"/>
                    <a:gd name="T9" fmla="*/ 12 h 2503"/>
                    <a:gd name="T10" fmla="*/ 921 w 1828"/>
                    <a:gd name="T11" fmla="*/ 12 h 2503"/>
                    <a:gd name="T12" fmla="*/ 742 w 1828"/>
                    <a:gd name="T13" fmla="*/ 12 h 2503"/>
                    <a:gd name="T14" fmla="*/ 562 w 1828"/>
                    <a:gd name="T15" fmla="*/ 12 h 2503"/>
                    <a:gd name="T16" fmla="*/ 382 w 1828"/>
                    <a:gd name="T17" fmla="*/ 12 h 2503"/>
                    <a:gd name="T18" fmla="*/ 202 w 1828"/>
                    <a:gd name="T19" fmla="*/ 12 h 2503"/>
                    <a:gd name="T20" fmla="*/ 0 w 1828"/>
                    <a:gd name="T21" fmla="*/ 92 h 2503"/>
                    <a:gd name="T22" fmla="*/ 17 w 1828"/>
                    <a:gd name="T23" fmla="*/ 224 h 2503"/>
                    <a:gd name="T24" fmla="*/ 17 w 1828"/>
                    <a:gd name="T25" fmla="*/ 357 h 2503"/>
                    <a:gd name="T26" fmla="*/ 17 w 1828"/>
                    <a:gd name="T27" fmla="*/ 489 h 2503"/>
                    <a:gd name="T28" fmla="*/ 17 w 1828"/>
                    <a:gd name="T29" fmla="*/ 622 h 2503"/>
                    <a:gd name="T30" fmla="*/ 17 w 1828"/>
                    <a:gd name="T31" fmla="*/ 754 h 2503"/>
                    <a:gd name="T32" fmla="*/ 17 w 1828"/>
                    <a:gd name="T33" fmla="*/ 886 h 2503"/>
                    <a:gd name="T34" fmla="*/ 17 w 1828"/>
                    <a:gd name="T35" fmla="*/ 1019 h 2503"/>
                    <a:gd name="T36" fmla="*/ 17 w 1828"/>
                    <a:gd name="T37" fmla="*/ 1151 h 2503"/>
                    <a:gd name="T38" fmla="*/ 17 w 1828"/>
                    <a:gd name="T39" fmla="*/ 1284 h 2503"/>
                    <a:gd name="T40" fmla="*/ 17 w 1828"/>
                    <a:gd name="T41" fmla="*/ 1416 h 2503"/>
                    <a:gd name="T42" fmla="*/ 17 w 1828"/>
                    <a:gd name="T43" fmla="*/ 1548 h 2503"/>
                    <a:gd name="T44" fmla="*/ 17 w 1828"/>
                    <a:gd name="T45" fmla="*/ 1681 h 2503"/>
                    <a:gd name="T46" fmla="*/ 17 w 1828"/>
                    <a:gd name="T47" fmla="*/ 1813 h 2503"/>
                    <a:gd name="T48" fmla="*/ 17 w 1828"/>
                    <a:gd name="T49" fmla="*/ 1945 h 2503"/>
                    <a:gd name="T50" fmla="*/ 17 w 1828"/>
                    <a:gd name="T51" fmla="*/ 2078 h 2503"/>
                    <a:gd name="T52" fmla="*/ 17 w 1828"/>
                    <a:gd name="T53" fmla="*/ 2210 h 2503"/>
                    <a:gd name="T54" fmla="*/ 17 w 1828"/>
                    <a:gd name="T55" fmla="*/ 2343 h 2503"/>
                    <a:gd name="T56" fmla="*/ 17 w 1828"/>
                    <a:gd name="T57" fmla="*/ 2475 h 2503"/>
                    <a:gd name="T58" fmla="*/ 158 w 1828"/>
                    <a:gd name="T59" fmla="*/ 2491 h 2503"/>
                    <a:gd name="T60" fmla="*/ 338 w 1828"/>
                    <a:gd name="T61" fmla="*/ 2491 h 2503"/>
                    <a:gd name="T62" fmla="*/ 518 w 1828"/>
                    <a:gd name="T63" fmla="*/ 2491 h 2503"/>
                    <a:gd name="T64" fmla="*/ 698 w 1828"/>
                    <a:gd name="T65" fmla="*/ 2491 h 2503"/>
                    <a:gd name="T66" fmla="*/ 877 w 1828"/>
                    <a:gd name="T67" fmla="*/ 2491 h 2503"/>
                    <a:gd name="T68" fmla="*/ 1057 w 1828"/>
                    <a:gd name="T69" fmla="*/ 2491 h 2503"/>
                    <a:gd name="T70" fmla="*/ 1237 w 1828"/>
                    <a:gd name="T71" fmla="*/ 2491 h 2503"/>
                    <a:gd name="T72" fmla="*/ 1416 w 1828"/>
                    <a:gd name="T73" fmla="*/ 2491 h 2503"/>
                    <a:gd name="T74" fmla="*/ 1596 w 1828"/>
                    <a:gd name="T75" fmla="*/ 2491 h 2503"/>
                    <a:gd name="T76" fmla="*/ 1776 w 1828"/>
                    <a:gd name="T77" fmla="*/ 2491 h 2503"/>
                    <a:gd name="T78" fmla="*/ 1812 w 1828"/>
                    <a:gd name="T79" fmla="*/ 2397 h 2503"/>
                    <a:gd name="T80" fmla="*/ 1812 w 1828"/>
                    <a:gd name="T81" fmla="*/ 2264 h 2503"/>
                    <a:gd name="T82" fmla="*/ 1812 w 1828"/>
                    <a:gd name="T83" fmla="*/ 2132 h 2503"/>
                    <a:gd name="T84" fmla="*/ 1812 w 1828"/>
                    <a:gd name="T85" fmla="*/ 2000 h 2503"/>
                    <a:gd name="T86" fmla="*/ 1812 w 1828"/>
                    <a:gd name="T87" fmla="*/ 1867 h 2503"/>
                    <a:gd name="T88" fmla="*/ 1812 w 1828"/>
                    <a:gd name="T89" fmla="*/ 1735 h 2503"/>
                    <a:gd name="T90" fmla="*/ 1812 w 1828"/>
                    <a:gd name="T91" fmla="*/ 1602 h 2503"/>
                    <a:gd name="T92" fmla="*/ 1812 w 1828"/>
                    <a:gd name="T93" fmla="*/ 1470 h 2503"/>
                    <a:gd name="T94" fmla="*/ 1812 w 1828"/>
                    <a:gd name="T95" fmla="*/ 1338 h 2503"/>
                    <a:gd name="T96" fmla="*/ 1812 w 1828"/>
                    <a:gd name="T97" fmla="*/ 1205 h 2503"/>
                    <a:gd name="T98" fmla="*/ 1812 w 1828"/>
                    <a:gd name="T99" fmla="*/ 1073 h 2503"/>
                    <a:gd name="T100" fmla="*/ 1812 w 1828"/>
                    <a:gd name="T101" fmla="*/ 941 h 2503"/>
                    <a:gd name="T102" fmla="*/ 1812 w 1828"/>
                    <a:gd name="T103" fmla="*/ 808 h 2503"/>
                    <a:gd name="T104" fmla="*/ 1812 w 1828"/>
                    <a:gd name="T105" fmla="*/ 676 h 2503"/>
                    <a:gd name="T106" fmla="*/ 1812 w 1828"/>
                    <a:gd name="T107" fmla="*/ 543 h 2503"/>
                    <a:gd name="T108" fmla="*/ 1812 w 1828"/>
                    <a:gd name="T109" fmla="*/ 411 h 2503"/>
                    <a:gd name="T110" fmla="*/ 1812 w 1828"/>
                    <a:gd name="T111" fmla="*/ 279 h 2503"/>
                    <a:gd name="T112" fmla="*/ 1812 w 1828"/>
                    <a:gd name="T113" fmla="*/ 146 h 2503"/>
                    <a:gd name="T114" fmla="*/ 1812 w 1828"/>
                    <a:gd name="T115" fmla="*/ 14 h 25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828" h="2503">
                      <a:moveTo>
                        <a:pt x="1820" y="12"/>
                      </a:moveTo>
                      <a:lnTo>
                        <a:pt x="1689" y="12"/>
                      </a:lnTo>
                      <a:lnTo>
                        <a:pt x="1689" y="0"/>
                      </a:lnTo>
                      <a:lnTo>
                        <a:pt x="1820" y="0"/>
                      </a:lnTo>
                      <a:lnTo>
                        <a:pt x="1820" y="12"/>
                      </a:lnTo>
                      <a:close/>
                      <a:moveTo>
                        <a:pt x="1640" y="12"/>
                      </a:moveTo>
                      <a:lnTo>
                        <a:pt x="1510" y="12"/>
                      </a:lnTo>
                      <a:lnTo>
                        <a:pt x="1510" y="0"/>
                      </a:lnTo>
                      <a:lnTo>
                        <a:pt x="1640" y="0"/>
                      </a:lnTo>
                      <a:lnTo>
                        <a:pt x="1640" y="12"/>
                      </a:lnTo>
                      <a:close/>
                      <a:moveTo>
                        <a:pt x="1461" y="12"/>
                      </a:moveTo>
                      <a:lnTo>
                        <a:pt x="1330" y="12"/>
                      </a:lnTo>
                      <a:lnTo>
                        <a:pt x="1330" y="0"/>
                      </a:lnTo>
                      <a:lnTo>
                        <a:pt x="1461" y="0"/>
                      </a:lnTo>
                      <a:lnTo>
                        <a:pt x="1461" y="12"/>
                      </a:lnTo>
                      <a:close/>
                      <a:moveTo>
                        <a:pt x="1281" y="12"/>
                      </a:moveTo>
                      <a:lnTo>
                        <a:pt x="1150" y="12"/>
                      </a:lnTo>
                      <a:lnTo>
                        <a:pt x="1150" y="0"/>
                      </a:lnTo>
                      <a:lnTo>
                        <a:pt x="1281" y="0"/>
                      </a:lnTo>
                      <a:lnTo>
                        <a:pt x="1281" y="12"/>
                      </a:lnTo>
                      <a:close/>
                      <a:moveTo>
                        <a:pt x="1101" y="12"/>
                      </a:moveTo>
                      <a:lnTo>
                        <a:pt x="970" y="12"/>
                      </a:lnTo>
                      <a:lnTo>
                        <a:pt x="970" y="0"/>
                      </a:lnTo>
                      <a:lnTo>
                        <a:pt x="1101" y="0"/>
                      </a:lnTo>
                      <a:lnTo>
                        <a:pt x="1101" y="12"/>
                      </a:lnTo>
                      <a:close/>
                      <a:moveTo>
                        <a:pt x="921" y="12"/>
                      </a:moveTo>
                      <a:lnTo>
                        <a:pt x="791" y="12"/>
                      </a:lnTo>
                      <a:lnTo>
                        <a:pt x="791" y="0"/>
                      </a:lnTo>
                      <a:lnTo>
                        <a:pt x="921" y="0"/>
                      </a:lnTo>
                      <a:lnTo>
                        <a:pt x="921" y="12"/>
                      </a:lnTo>
                      <a:close/>
                      <a:moveTo>
                        <a:pt x="742" y="12"/>
                      </a:moveTo>
                      <a:lnTo>
                        <a:pt x="611" y="12"/>
                      </a:lnTo>
                      <a:lnTo>
                        <a:pt x="611" y="0"/>
                      </a:lnTo>
                      <a:lnTo>
                        <a:pt x="742" y="0"/>
                      </a:lnTo>
                      <a:lnTo>
                        <a:pt x="742" y="12"/>
                      </a:lnTo>
                      <a:close/>
                      <a:moveTo>
                        <a:pt x="562" y="12"/>
                      </a:moveTo>
                      <a:lnTo>
                        <a:pt x="431" y="12"/>
                      </a:lnTo>
                      <a:lnTo>
                        <a:pt x="431" y="0"/>
                      </a:lnTo>
                      <a:lnTo>
                        <a:pt x="562" y="0"/>
                      </a:lnTo>
                      <a:lnTo>
                        <a:pt x="562" y="12"/>
                      </a:lnTo>
                      <a:close/>
                      <a:moveTo>
                        <a:pt x="382" y="12"/>
                      </a:moveTo>
                      <a:lnTo>
                        <a:pt x="251" y="12"/>
                      </a:lnTo>
                      <a:lnTo>
                        <a:pt x="251" y="0"/>
                      </a:lnTo>
                      <a:lnTo>
                        <a:pt x="382" y="0"/>
                      </a:lnTo>
                      <a:lnTo>
                        <a:pt x="382" y="12"/>
                      </a:lnTo>
                      <a:close/>
                      <a:moveTo>
                        <a:pt x="202" y="12"/>
                      </a:moveTo>
                      <a:lnTo>
                        <a:pt x="72" y="12"/>
                      </a:lnTo>
                      <a:lnTo>
                        <a:pt x="72" y="0"/>
                      </a:lnTo>
                      <a:lnTo>
                        <a:pt x="202" y="0"/>
                      </a:lnTo>
                      <a:lnTo>
                        <a:pt x="202" y="12"/>
                      </a:lnTo>
                      <a:close/>
                      <a:moveTo>
                        <a:pt x="23" y="12"/>
                      </a:moveTo>
                      <a:lnTo>
                        <a:pt x="8" y="12"/>
                      </a:lnTo>
                      <a:lnTo>
                        <a:pt x="17" y="6"/>
                      </a:lnTo>
                      <a:lnTo>
                        <a:pt x="17" y="92"/>
                      </a:lnTo>
                      <a:lnTo>
                        <a:pt x="0" y="92"/>
                      </a:lnTo>
                      <a:lnTo>
                        <a:pt x="0" y="0"/>
                      </a:lnTo>
                      <a:lnTo>
                        <a:pt x="23" y="0"/>
                      </a:lnTo>
                      <a:lnTo>
                        <a:pt x="23" y="12"/>
                      </a:lnTo>
                      <a:close/>
                      <a:moveTo>
                        <a:pt x="17" y="128"/>
                      </a:moveTo>
                      <a:lnTo>
                        <a:pt x="17" y="224"/>
                      </a:lnTo>
                      <a:lnTo>
                        <a:pt x="0" y="224"/>
                      </a:lnTo>
                      <a:lnTo>
                        <a:pt x="0" y="128"/>
                      </a:lnTo>
                      <a:lnTo>
                        <a:pt x="17" y="128"/>
                      </a:lnTo>
                      <a:close/>
                      <a:moveTo>
                        <a:pt x="17" y="261"/>
                      </a:moveTo>
                      <a:lnTo>
                        <a:pt x="17" y="357"/>
                      </a:lnTo>
                      <a:lnTo>
                        <a:pt x="0" y="357"/>
                      </a:lnTo>
                      <a:lnTo>
                        <a:pt x="0" y="261"/>
                      </a:lnTo>
                      <a:lnTo>
                        <a:pt x="17" y="261"/>
                      </a:lnTo>
                      <a:close/>
                      <a:moveTo>
                        <a:pt x="17" y="393"/>
                      </a:moveTo>
                      <a:lnTo>
                        <a:pt x="17" y="489"/>
                      </a:lnTo>
                      <a:lnTo>
                        <a:pt x="0" y="489"/>
                      </a:lnTo>
                      <a:lnTo>
                        <a:pt x="0" y="393"/>
                      </a:lnTo>
                      <a:lnTo>
                        <a:pt x="17" y="393"/>
                      </a:lnTo>
                      <a:close/>
                      <a:moveTo>
                        <a:pt x="17" y="525"/>
                      </a:moveTo>
                      <a:lnTo>
                        <a:pt x="17" y="622"/>
                      </a:lnTo>
                      <a:lnTo>
                        <a:pt x="0" y="622"/>
                      </a:lnTo>
                      <a:lnTo>
                        <a:pt x="0" y="525"/>
                      </a:lnTo>
                      <a:lnTo>
                        <a:pt x="17" y="525"/>
                      </a:lnTo>
                      <a:close/>
                      <a:moveTo>
                        <a:pt x="17" y="658"/>
                      </a:moveTo>
                      <a:lnTo>
                        <a:pt x="17" y="754"/>
                      </a:lnTo>
                      <a:lnTo>
                        <a:pt x="0" y="754"/>
                      </a:lnTo>
                      <a:lnTo>
                        <a:pt x="0" y="658"/>
                      </a:lnTo>
                      <a:lnTo>
                        <a:pt x="17" y="658"/>
                      </a:lnTo>
                      <a:close/>
                      <a:moveTo>
                        <a:pt x="17" y="790"/>
                      </a:moveTo>
                      <a:lnTo>
                        <a:pt x="17" y="886"/>
                      </a:lnTo>
                      <a:lnTo>
                        <a:pt x="0" y="886"/>
                      </a:lnTo>
                      <a:lnTo>
                        <a:pt x="0" y="790"/>
                      </a:lnTo>
                      <a:lnTo>
                        <a:pt x="17" y="790"/>
                      </a:lnTo>
                      <a:close/>
                      <a:moveTo>
                        <a:pt x="17" y="923"/>
                      </a:moveTo>
                      <a:lnTo>
                        <a:pt x="17" y="1019"/>
                      </a:lnTo>
                      <a:lnTo>
                        <a:pt x="0" y="1019"/>
                      </a:lnTo>
                      <a:lnTo>
                        <a:pt x="0" y="923"/>
                      </a:lnTo>
                      <a:lnTo>
                        <a:pt x="17" y="923"/>
                      </a:lnTo>
                      <a:close/>
                      <a:moveTo>
                        <a:pt x="17" y="1055"/>
                      </a:moveTo>
                      <a:lnTo>
                        <a:pt x="17" y="1151"/>
                      </a:lnTo>
                      <a:lnTo>
                        <a:pt x="0" y="1151"/>
                      </a:lnTo>
                      <a:lnTo>
                        <a:pt x="0" y="1055"/>
                      </a:lnTo>
                      <a:lnTo>
                        <a:pt x="17" y="1055"/>
                      </a:lnTo>
                      <a:close/>
                      <a:moveTo>
                        <a:pt x="17" y="1187"/>
                      </a:moveTo>
                      <a:lnTo>
                        <a:pt x="17" y="1284"/>
                      </a:lnTo>
                      <a:lnTo>
                        <a:pt x="0" y="1284"/>
                      </a:lnTo>
                      <a:lnTo>
                        <a:pt x="0" y="1187"/>
                      </a:lnTo>
                      <a:lnTo>
                        <a:pt x="17" y="1187"/>
                      </a:lnTo>
                      <a:close/>
                      <a:moveTo>
                        <a:pt x="17" y="1320"/>
                      </a:moveTo>
                      <a:lnTo>
                        <a:pt x="17" y="1416"/>
                      </a:lnTo>
                      <a:lnTo>
                        <a:pt x="0" y="1416"/>
                      </a:lnTo>
                      <a:lnTo>
                        <a:pt x="0" y="1320"/>
                      </a:lnTo>
                      <a:lnTo>
                        <a:pt x="17" y="1320"/>
                      </a:lnTo>
                      <a:close/>
                      <a:moveTo>
                        <a:pt x="17" y="1452"/>
                      </a:moveTo>
                      <a:lnTo>
                        <a:pt x="17" y="1548"/>
                      </a:lnTo>
                      <a:lnTo>
                        <a:pt x="0" y="1548"/>
                      </a:lnTo>
                      <a:lnTo>
                        <a:pt x="0" y="1452"/>
                      </a:lnTo>
                      <a:lnTo>
                        <a:pt x="17" y="1452"/>
                      </a:lnTo>
                      <a:close/>
                      <a:moveTo>
                        <a:pt x="17" y="1584"/>
                      </a:moveTo>
                      <a:lnTo>
                        <a:pt x="17" y="1681"/>
                      </a:lnTo>
                      <a:lnTo>
                        <a:pt x="0" y="1681"/>
                      </a:lnTo>
                      <a:lnTo>
                        <a:pt x="0" y="1584"/>
                      </a:lnTo>
                      <a:lnTo>
                        <a:pt x="17" y="1584"/>
                      </a:lnTo>
                      <a:close/>
                      <a:moveTo>
                        <a:pt x="17" y="1717"/>
                      </a:moveTo>
                      <a:lnTo>
                        <a:pt x="17" y="1813"/>
                      </a:lnTo>
                      <a:lnTo>
                        <a:pt x="0" y="1813"/>
                      </a:lnTo>
                      <a:lnTo>
                        <a:pt x="0" y="1717"/>
                      </a:lnTo>
                      <a:lnTo>
                        <a:pt x="17" y="1717"/>
                      </a:lnTo>
                      <a:close/>
                      <a:moveTo>
                        <a:pt x="17" y="1849"/>
                      </a:moveTo>
                      <a:lnTo>
                        <a:pt x="17" y="1945"/>
                      </a:lnTo>
                      <a:lnTo>
                        <a:pt x="0" y="1945"/>
                      </a:lnTo>
                      <a:lnTo>
                        <a:pt x="0" y="1849"/>
                      </a:lnTo>
                      <a:lnTo>
                        <a:pt x="17" y="1849"/>
                      </a:lnTo>
                      <a:close/>
                      <a:moveTo>
                        <a:pt x="17" y="1982"/>
                      </a:moveTo>
                      <a:lnTo>
                        <a:pt x="17" y="2078"/>
                      </a:lnTo>
                      <a:lnTo>
                        <a:pt x="0" y="2078"/>
                      </a:lnTo>
                      <a:lnTo>
                        <a:pt x="0" y="1982"/>
                      </a:lnTo>
                      <a:lnTo>
                        <a:pt x="17" y="1982"/>
                      </a:lnTo>
                      <a:close/>
                      <a:moveTo>
                        <a:pt x="17" y="2114"/>
                      </a:moveTo>
                      <a:lnTo>
                        <a:pt x="17" y="2210"/>
                      </a:lnTo>
                      <a:lnTo>
                        <a:pt x="0" y="2210"/>
                      </a:lnTo>
                      <a:lnTo>
                        <a:pt x="0" y="2114"/>
                      </a:lnTo>
                      <a:lnTo>
                        <a:pt x="17" y="2114"/>
                      </a:lnTo>
                      <a:close/>
                      <a:moveTo>
                        <a:pt x="17" y="2246"/>
                      </a:moveTo>
                      <a:lnTo>
                        <a:pt x="17" y="2343"/>
                      </a:lnTo>
                      <a:lnTo>
                        <a:pt x="0" y="2343"/>
                      </a:lnTo>
                      <a:lnTo>
                        <a:pt x="0" y="2246"/>
                      </a:lnTo>
                      <a:lnTo>
                        <a:pt x="17" y="2246"/>
                      </a:lnTo>
                      <a:close/>
                      <a:moveTo>
                        <a:pt x="17" y="2379"/>
                      </a:moveTo>
                      <a:lnTo>
                        <a:pt x="17" y="2475"/>
                      </a:lnTo>
                      <a:lnTo>
                        <a:pt x="0" y="2475"/>
                      </a:lnTo>
                      <a:lnTo>
                        <a:pt x="0" y="2379"/>
                      </a:lnTo>
                      <a:lnTo>
                        <a:pt x="17" y="2379"/>
                      </a:lnTo>
                      <a:close/>
                      <a:moveTo>
                        <a:pt x="28" y="2491"/>
                      </a:moveTo>
                      <a:lnTo>
                        <a:pt x="158" y="2491"/>
                      </a:lnTo>
                      <a:lnTo>
                        <a:pt x="158" y="2503"/>
                      </a:lnTo>
                      <a:lnTo>
                        <a:pt x="28" y="2503"/>
                      </a:lnTo>
                      <a:lnTo>
                        <a:pt x="28" y="2491"/>
                      </a:lnTo>
                      <a:close/>
                      <a:moveTo>
                        <a:pt x="207" y="2491"/>
                      </a:moveTo>
                      <a:lnTo>
                        <a:pt x="338" y="2491"/>
                      </a:lnTo>
                      <a:lnTo>
                        <a:pt x="338" y="2503"/>
                      </a:lnTo>
                      <a:lnTo>
                        <a:pt x="207" y="2503"/>
                      </a:lnTo>
                      <a:lnTo>
                        <a:pt x="207" y="2491"/>
                      </a:lnTo>
                      <a:close/>
                      <a:moveTo>
                        <a:pt x="387" y="2491"/>
                      </a:moveTo>
                      <a:lnTo>
                        <a:pt x="518" y="2491"/>
                      </a:lnTo>
                      <a:lnTo>
                        <a:pt x="518" y="2503"/>
                      </a:lnTo>
                      <a:lnTo>
                        <a:pt x="387" y="2503"/>
                      </a:lnTo>
                      <a:lnTo>
                        <a:pt x="387" y="2491"/>
                      </a:lnTo>
                      <a:close/>
                      <a:moveTo>
                        <a:pt x="567" y="2491"/>
                      </a:moveTo>
                      <a:lnTo>
                        <a:pt x="698" y="2491"/>
                      </a:lnTo>
                      <a:lnTo>
                        <a:pt x="698" y="2503"/>
                      </a:lnTo>
                      <a:lnTo>
                        <a:pt x="567" y="2503"/>
                      </a:lnTo>
                      <a:lnTo>
                        <a:pt x="567" y="2491"/>
                      </a:lnTo>
                      <a:close/>
                      <a:moveTo>
                        <a:pt x="747" y="2491"/>
                      </a:moveTo>
                      <a:lnTo>
                        <a:pt x="877" y="2491"/>
                      </a:lnTo>
                      <a:lnTo>
                        <a:pt x="877" y="2503"/>
                      </a:lnTo>
                      <a:lnTo>
                        <a:pt x="747" y="2503"/>
                      </a:lnTo>
                      <a:lnTo>
                        <a:pt x="747" y="2491"/>
                      </a:lnTo>
                      <a:close/>
                      <a:moveTo>
                        <a:pt x="926" y="2491"/>
                      </a:moveTo>
                      <a:lnTo>
                        <a:pt x="1057" y="2491"/>
                      </a:lnTo>
                      <a:lnTo>
                        <a:pt x="1057" y="2503"/>
                      </a:lnTo>
                      <a:lnTo>
                        <a:pt x="926" y="2503"/>
                      </a:lnTo>
                      <a:lnTo>
                        <a:pt x="926" y="2491"/>
                      </a:lnTo>
                      <a:close/>
                      <a:moveTo>
                        <a:pt x="1106" y="2491"/>
                      </a:moveTo>
                      <a:lnTo>
                        <a:pt x="1237" y="2491"/>
                      </a:lnTo>
                      <a:lnTo>
                        <a:pt x="1237" y="2503"/>
                      </a:lnTo>
                      <a:lnTo>
                        <a:pt x="1106" y="2503"/>
                      </a:lnTo>
                      <a:lnTo>
                        <a:pt x="1106" y="2491"/>
                      </a:lnTo>
                      <a:close/>
                      <a:moveTo>
                        <a:pt x="1286" y="2491"/>
                      </a:moveTo>
                      <a:lnTo>
                        <a:pt x="1416" y="2491"/>
                      </a:lnTo>
                      <a:lnTo>
                        <a:pt x="1416" y="2503"/>
                      </a:lnTo>
                      <a:lnTo>
                        <a:pt x="1286" y="2503"/>
                      </a:lnTo>
                      <a:lnTo>
                        <a:pt x="1286" y="2491"/>
                      </a:lnTo>
                      <a:close/>
                      <a:moveTo>
                        <a:pt x="1465" y="2491"/>
                      </a:moveTo>
                      <a:lnTo>
                        <a:pt x="1596" y="2491"/>
                      </a:lnTo>
                      <a:lnTo>
                        <a:pt x="1596" y="2503"/>
                      </a:lnTo>
                      <a:lnTo>
                        <a:pt x="1465" y="2503"/>
                      </a:lnTo>
                      <a:lnTo>
                        <a:pt x="1465" y="2491"/>
                      </a:lnTo>
                      <a:close/>
                      <a:moveTo>
                        <a:pt x="1645" y="2491"/>
                      </a:moveTo>
                      <a:lnTo>
                        <a:pt x="1776" y="2491"/>
                      </a:lnTo>
                      <a:lnTo>
                        <a:pt x="1776" y="2503"/>
                      </a:lnTo>
                      <a:lnTo>
                        <a:pt x="1645" y="2503"/>
                      </a:lnTo>
                      <a:lnTo>
                        <a:pt x="1645" y="2491"/>
                      </a:lnTo>
                      <a:close/>
                      <a:moveTo>
                        <a:pt x="1812" y="2493"/>
                      </a:moveTo>
                      <a:lnTo>
                        <a:pt x="1812" y="2397"/>
                      </a:lnTo>
                      <a:lnTo>
                        <a:pt x="1828" y="2397"/>
                      </a:lnTo>
                      <a:lnTo>
                        <a:pt x="1828" y="2493"/>
                      </a:lnTo>
                      <a:lnTo>
                        <a:pt x="1812" y="2493"/>
                      </a:lnTo>
                      <a:close/>
                      <a:moveTo>
                        <a:pt x="1812" y="2361"/>
                      </a:moveTo>
                      <a:lnTo>
                        <a:pt x="1812" y="2264"/>
                      </a:lnTo>
                      <a:lnTo>
                        <a:pt x="1828" y="2264"/>
                      </a:lnTo>
                      <a:lnTo>
                        <a:pt x="1828" y="2361"/>
                      </a:lnTo>
                      <a:lnTo>
                        <a:pt x="1812" y="2361"/>
                      </a:lnTo>
                      <a:close/>
                      <a:moveTo>
                        <a:pt x="1812" y="2228"/>
                      </a:moveTo>
                      <a:lnTo>
                        <a:pt x="1812" y="2132"/>
                      </a:lnTo>
                      <a:lnTo>
                        <a:pt x="1828" y="2132"/>
                      </a:lnTo>
                      <a:lnTo>
                        <a:pt x="1828" y="2228"/>
                      </a:lnTo>
                      <a:lnTo>
                        <a:pt x="1812" y="2228"/>
                      </a:lnTo>
                      <a:close/>
                      <a:moveTo>
                        <a:pt x="1812" y="2096"/>
                      </a:moveTo>
                      <a:lnTo>
                        <a:pt x="1812" y="2000"/>
                      </a:lnTo>
                      <a:lnTo>
                        <a:pt x="1828" y="2000"/>
                      </a:lnTo>
                      <a:lnTo>
                        <a:pt x="1828" y="2096"/>
                      </a:lnTo>
                      <a:lnTo>
                        <a:pt x="1812" y="2096"/>
                      </a:lnTo>
                      <a:close/>
                      <a:moveTo>
                        <a:pt x="1812" y="1964"/>
                      </a:moveTo>
                      <a:lnTo>
                        <a:pt x="1812" y="1867"/>
                      </a:lnTo>
                      <a:lnTo>
                        <a:pt x="1828" y="1867"/>
                      </a:lnTo>
                      <a:lnTo>
                        <a:pt x="1828" y="1964"/>
                      </a:lnTo>
                      <a:lnTo>
                        <a:pt x="1812" y="1964"/>
                      </a:lnTo>
                      <a:close/>
                      <a:moveTo>
                        <a:pt x="1812" y="1831"/>
                      </a:moveTo>
                      <a:lnTo>
                        <a:pt x="1812" y="1735"/>
                      </a:lnTo>
                      <a:lnTo>
                        <a:pt x="1828" y="1735"/>
                      </a:lnTo>
                      <a:lnTo>
                        <a:pt x="1828" y="1831"/>
                      </a:lnTo>
                      <a:lnTo>
                        <a:pt x="1812" y="1831"/>
                      </a:lnTo>
                      <a:close/>
                      <a:moveTo>
                        <a:pt x="1812" y="1699"/>
                      </a:moveTo>
                      <a:lnTo>
                        <a:pt x="1812" y="1602"/>
                      </a:lnTo>
                      <a:lnTo>
                        <a:pt x="1828" y="1602"/>
                      </a:lnTo>
                      <a:lnTo>
                        <a:pt x="1828" y="1699"/>
                      </a:lnTo>
                      <a:lnTo>
                        <a:pt x="1812" y="1699"/>
                      </a:lnTo>
                      <a:close/>
                      <a:moveTo>
                        <a:pt x="1812" y="1566"/>
                      </a:moveTo>
                      <a:lnTo>
                        <a:pt x="1812" y="1470"/>
                      </a:lnTo>
                      <a:lnTo>
                        <a:pt x="1828" y="1470"/>
                      </a:lnTo>
                      <a:lnTo>
                        <a:pt x="1828" y="1566"/>
                      </a:lnTo>
                      <a:lnTo>
                        <a:pt x="1812" y="1566"/>
                      </a:lnTo>
                      <a:close/>
                      <a:moveTo>
                        <a:pt x="1812" y="1434"/>
                      </a:moveTo>
                      <a:lnTo>
                        <a:pt x="1812" y="1338"/>
                      </a:lnTo>
                      <a:lnTo>
                        <a:pt x="1828" y="1338"/>
                      </a:lnTo>
                      <a:lnTo>
                        <a:pt x="1828" y="1434"/>
                      </a:lnTo>
                      <a:lnTo>
                        <a:pt x="1812" y="1434"/>
                      </a:lnTo>
                      <a:close/>
                      <a:moveTo>
                        <a:pt x="1812" y="1302"/>
                      </a:moveTo>
                      <a:lnTo>
                        <a:pt x="1812" y="1205"/>
                      </a:lnTo>
                      <a:lnTo>
                        <a:pt x="1828" y="1205"/>
                      </a:lnTo>
                      <a:lnTo>
                        <a:pt x="1828" y="1302"/>
                      </a:lnTo>
                      <a:lnTo>
                        <a:pt x="1812" y="1302"/>
                      </a:lnTo>
                      <a:close/>
                      <a:moveTo>
                        <a:pt x="1812" y="1169"/>
                      </a:moveTo>
                      <a:lnTo>
                        <a:pt x="1812" y="1073"/>
                      </a:lnTo>
                      <a:lnTo>
                        <a:pt x="1828" y="1073"/>
                      </a:lnTo>
                      <a:lnTo>
                        <a:pt x="1828" y="1169"/>
                      </a:lnTo>
                      <a:lnTo>
                        <a:pt x="1812" y="1169"/>
                      </a:lnTo>
                      <a:close/>
                      <a:moveTo>
                        <a:pt x="1812" y="1037"/>
                      </a:moveTo>
                      <a:lnTo>
                        <a:pt x="1812" y="941"/>
                      </a:lnTo>
                      <a:lnTo>
                        <a:pt x="1828" y="941"/>
                      </a:lnTo>
                      <a:lnTo>
                        <a:pt x="1828" y="1037"/>
                      </a:lnTo>
                      <a:lnTo>
                        <a:pt x="1812" y="1037"/>
                      </a:lnTo>
                      <a:close/>
                      <a:moveTo>
                        <a:pt x="1812" y="904"/>
                      </a:moveTo>
                      <a:lnTo>
                        <a:pt x="1812" y="808"/>
                      </a:lnTo>
                      <a:lnTo>
                        <a:pt x="1828" y="808"/>
                      </a:lnTo>
                      <a:lnTo>
                        <a:pt x="1828" y="904"/>
                      </a:lnTo>
                      <a:lnTo>
                        <a:pt x="1812" y="904"/>
                      </a:lnTo>
                      <a:close/>
                      <a:moveTo>
                        <a:pt x="1812" y="772"/>
                      </a:moveTo>
                      <a:lnTo>
                        <a:pt x="1812" y="676"/>
                      </a:lnTo>
                      <a:lnTo>
                        <a:pt x="1828" y="676"/>
                      </a:lnTo>
                      <a:lnTo>
                        <a:pt x="1828" y="772"/>
                      </a:lnTo>
                      <a:lnTo>
                        <a:pt x="1812" y="772"/>
                      </a:lnTo>
                      <a:close/>
                      <a:moveTo>
                        <a:pt x="1812" y="640"/>
                      </a:moveTo>
                      <a:lnTo>
                        <a:pt x="1812" y="543"/>
                      </a:lnTo>
                      <a:lnTo>
                        <a:pt x="1828" y="543"/>
                      </a:lnTo>
                      <a:lnTo>
                        <a:pt x="1828" y="640"/>
                      </a:lnTo>
                      <a:lnTo>
                        <a:pt x="1812" y="640"/>
                      </a:lnTo>
                      <a:close/>
                      <a:moveTo>
                        <a:pt x="1812" y="507"/>
                      </a:moveTo>
                      <a:lnTo>
                        <a:pt x="1812" y="411"/>
                      </a:lnTo>
                      <a:lnTo>
                        <a:pt x="1828" y="411"/>
                      </a:lnTo>
                      <a:lnTo>
                        <a:pt x="1828" y="507"/>
                      </a:lnTo>
                      <a:lnTo>
                        <a:pt x="1812" y="507"/>
                      </a:lnTo>
                      <a:close/>
                      <a:moveTo>
                        <a:pt x="1812" y="375"/>
                      </a:moveTo>
                      <a:lnTo>
                        <a:pt x="1812" y="279"/>
                      </a:lnTo>
                      <a:lnTo>
                        <a:pt x="1828" y="279"/>
                      </a:lnTo>
                      <a:lnTo>
                        <a:pt x="1828" y="375"/>
                      </a:lnTo>
                      <a:lnTo>
                        <a:pt x="1812" y="375"/>
                      </a:lnTo>
                      <a:close/>
                      <a:moveTo>
                        <a:pt x="1812" y="243"/>
                      </a:moveTo>
                      <a:lnTo>
                        <a:pt x="1812" y="146"/>
                      </a:lnTo>
                      <a:lnTo>
                        <a:pt x="1828" y="146"/>
                      </a:lnTo>
                      <a:lnTo>
                        <a:pt x="1828" y="243"/>
                      </a:lnTo>
                      <a:lnTo>
                        <a:pt x="1812" y="243"/>
                      </a:lnTo>
                      <a:close/>
                      <a:moveTo>
                        <a:pt x="1812" y="110"/>
                      </a:moveTo>
                      <a:lnTo>
                        <a:pt x="1812" y="14"/>
                      </a:lnTo>
                      <a:lnTo>
                        <a:pt x="1828" y="14"/>
                      </a:lnTo>
                      <a:lnTo>
                        <a:pt x="1828" y="110"/>
                      </a:lnTo>
                      <a:lnTo>
                        <a:pt x="1812" y="110"/>
                      </a:lnTo>
                      <a:close/>
                    </a:path>
                  </a:pathLst>
                </a:custGeom>
                <a:solidFill>
                  <a:srgbClr val="008000"/>
                </a:solidFill>
                <a:ln w="3175" cap="flat">
                  <a:solidFill>
                    <a:srgbClr val="008000"/>
                  </a:solidFill>
                  <a:prstDash val="solid"/>
                  <a:bevel/>
                  <a:headEnd/>
                  <a:tailEnd/>
                </a:ln>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919" name="Rectangle 14"/>
                <p:cNvSpPr>
                  <a:spLocks noChangeArrowheads="1"/>
                </p:cNvSpPr>
                <p:nvPr/>
              </p:nvSpPr>
              <p:spPr bwMode="auto">
                <a:xfrm>
                  <a:off x="5208" y="1377"/>
                  <a:ext cx="428" cy="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1200" b="1" i="0" u="none" strike="noStrike" kern="1200" cap="none" spc="0" normalizeH="0" baseline="0" noProof="0">
                      <a:ln>
                        <a:noFill/>
                      </a:ln>
                      <a:solidFill>
                        <a:srgbClr val="008000"/>
                      </a:solidFill>
                      <a:effectLst/>
                      <a:uLnTx/>
                      <a:uFillTx/>
                      <a:latin typeface="Arial" panose="020B0604020202020204" pitchFamily="34" charset="0"/>
                      <a:ea typeface="+mn-ea"/>
                      <a:cs typeface="+mn-cs"/>
                    </a:rPr>
                    <a:t>SOLUTION</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grpSp>
            <p:nvGrpSpPr>
              <p:cNvPr id="13" name="Group 190"/>
              <p:cNvGrpSpPr>
                <a:grpSpLocks/>
              </p:cNvGrpSpPr>
              <p:nvPr/>
            </p:nvGrpSpPr>
            <p:grpSpPr bwMode="auto">
              <a:xfrm>
                <a:off x="574" y="702"/>
                <a:ext cx="5462" cy="2534"/>
                <a:chOff x="574" y="702"/>
                <a:chExt cx="5462" cy="2534"/>
              </a:xfrm>
            </p:grpSpPr>
            <p:sp>
              <p:nvSpPr>
                <p:cNvPr id="14" name="Line 16"/>
                <p:cNvSpPr>
                  <a:spLocks noChangeShapeType="1"/>
                </p:cNvSpPr>
                <p:nvPr/>
              </p:nvSpPr>
              <p:spPr bwMode="auto">
                <a:xfrm>
                  <a:off x="2104" y="2190"/>
                  <a:ext cx="837" cy="154"/>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5" name="Freeform 17"/>
                <p:cNvSpPr>
                  <a:spLocks/>
                </p:cNvSpPr>
                <p:nvPr/>
              </p:nvSpPr>
              <p:spPr bwMode="auto">
                <a:xfrm>
                  <a:off x="2923" y="2324"/>
                  <a:ext cx="55" cy="36"/>
                </a:xfrm>
                <a:custGeom>
                  <a:avLst/>
                  <a:gdLst>
                    <a:gd name="T0" fmla="*/ 55 w 55"/>
                    <a:gd name="T1" fmla="*/ 27 h 36"/>
                    <a:gd name="T2" fmla="*/ 0 w 55"/>
                    <a:gd name="T3" fmla="*/ 36 h 36"/>
                    <a:gd name="T4" fmla="*/ 2 w 55"/>
                    <a:gd name="T5" fmla="*/ 33 h 36"/>
                    <a:gd name="T6" fmla="*/ 4 w 55"/>
                    <a:gd name="T7" fmla="*/ 32 h 36"/>
                    <a:gd name="T8" fmla="*/ 6 w 55"/>
                    <a:gd name="T9" fmla="*/ 30 h 36"/>
                    <a:gd name="T10" fmla="*/ 7 w 55"/>
                    <a:gd name="T11" fmla="*/ 27 h 36"/>
                    <a:gd name="T12" fmla="*/ 9 w 55"/>
                    <a:gd name="T13" fmla="*/ 25 h 36"/>
                    <a:gd name="T14" fmla="*/ 10 w 55"/>
                    <a:gd name="T15" fmla="*/ 23 h 36"/>
                    <a:gd name="T16" fmla="*/ 11 w 55"/>
                    <a:gd name="T17" fmla="*/ 21 h 36"/>
                    <a:gd name="T18" fmla="*/ 12 w 55"/>
                    <a:gd name="T19" fmla="*/ 19 h 36"/>
                    <a:gd name="T20" fmla="*/ 13 w 55"/>
                    <a:gd name="T21" fmla="*/ 16 h 36"/>
                    <a:gd name="T22" fmla="*/ 13 w 55"/>
                    <a:gd name="T23" fmla="*/ 14 h 36"/>
                    <a:gd name="T24" fmla="*/ 13 w 55"/>
                    <a:gd name="T25" fmla="*/ 12 h 36"/>
                    <a:gd name="T26" fmla="*/ 13 w 55"/>
                    <a:gd name="T27" fmla="*/ 9 h 36"/>
                    <a:gd name="T28" fmla="*/ 13 w 55"/>
                    <a:gd name="T29" fmla="*/ 7 h 36"/>
                    <a:gd name="T30" fmla="*/ 13 w 55"/>
                    <a:gd name="T31" fmla="*/ 4 h 36"/>
                    <a:gd name="T32" fmla="*/ 13 w 55"/>
                    <a:gd name="T33" fmla="*/ 2 h 36"/>
                    <a:gd name="T34" fmla="*/ 12 w 55"/>
                    <a:gd name="T35" fmla="*/ 0 h 36"/>
                    <a:gd name="T36" fmla="*/ 55 w 55"/>
                    <a:gd name="T37" fmla="*/ 27 h 36"/>
                    <a:gd name="T38" fmla="*/ 55 w 55"/>
                    <a:gd name="T39" fmla="*/ 27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5" h="36">
                      <a:moveTo>
                        <a:pt x="55" y="27"/>
                      </a:moveTo>
                      <a:lnTo>
                        <a:pt x="0" y="36"/>
                      </a:lnTo>
                      <a:lnTo>
                        <a:pt x="2" y="33"/>
                      </a:lnTo>
                      <a:lnTo>
                        <a:pt x="4" y="32"/>
                      </a:lnTo>
                      <a:lnTo>
                        <a:pt x="6" y="30"/>
                      </a:lnTo>
                      <a:lnTo>
                        <a:pt x="7" y="27"/>
                      </a:lnTo>
                      <a:lnTo>
                        <a:pt x="9" y="25"/>
                      </a:lnTo>
                      <a:lnTo>
                        <a:pt x="10" y="23"/>
                      </a:lnTo>
                      <a:lnTo>
                        <a:pt x="11" y="21"/>
                      </a:lnTo>
                      <a:lnTo>
                        <a:pt x="12" y="19"/>
                      </a:lnTo>
                      <a:lnTo>
                        <a:pt x="13" y="16"/>
                      </a:lnTo>
                      <a:lnTo>
                        <a:pt x="13" y="14"/>
                      </a:lnTo>
                      <a:lnTo>
                        <a:pt x="13" y="12"/>
                      </a:lnTo>
                      <a:lnTo>
                        <a:pt x="13" y="9"/>
                      </a:lnTo>
                      <a:lnTo>
                        <a:pt x="13" y="7"/>
                      </a:lnTo>
                      <a:lnTo>
                        <a:pt x="13" y="4"/>
                      </a:lnTo>
                      <a:lnTo>
                        <a:pt x="13" y="2"/>
                      </a:lnTo>
                      <a:lnTo>
                        <a:pt x="12" y="0"/>
                      </a:lnTo>
                      <a:lnTo>
                        <a:pt x="55" y="27"/>
                      </a:lnTo>
                      <a:lnTo>
                        <a:pt x="5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6" name="Rectangle 18"/>
                <p:cNvSpPr>
                  <a:spLocks noChangeArrowheads="1"/>
                </p:cNvSpPr>
                <p:nvPr/>
              </p:nvSpPr>
              <p:spPr bwMode="auto">
                <a:xfrm>
                  <a:off x="574" y="702"/>
                  <a:ext cx="5462" cy="241"/>
                </a:xfrm>
                <a:prstGeom prst="rect">
                  <a:avLst/>
                </a:prstGeom>
                <a:noFill/>
                <a:ln w="9525">
                  <a:solidFill>
                    <a:srgbClr val="00336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3" name="Rectangle 25"/>
                <p:cNvSpPr>
                  <a:spLocks noChangeArrowheads="1"/>
                </p:cNvSpPr>
                <p:nvPr/>
              </p:nvSpPr>
              <p:spPr bwMode="auto">
                <a:xfrm>
                  <a:off x="4397" y="1305"/>
                  <a:ext cx="656" cy="3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24" name="Rectangle 26"/>
                <p:cNvSpPr>
                  <a:spLocks noChangeArrowheads="1"/>
                </p:cNvSpPr>
                <p:nvPr/>
              </p:nvSpPr>
              <p:spPr bwMode="auto">
                <a:xfrm>
                  <a:off x="4397" y="1305"/>
                  <a:ext cx="656" cy="322"/>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Line 32"/>
                <p:cNvSpPr>
                  <a:spLocks noChangeShapeType="1"/>
                </p:cNvSpPr>
                <p:nvPr/>
              </p:nvSpPr>
              <p:spPr bwMode="auto">
                <a:xfrm>
                  <a:off x="1230" y="1868"/>
                  <a:ext cx="201" cy="297"/>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Freeform 33"/>
                <p:cNvSpPr>
                  <a:spLocks/>
                </p:cNvSpPr>
                <p:nvPr/>
              </p:nvSpPr>
              <p:spPr bwMode="auto">
                <a:xfrm>
                  <a:off x="1403" y="2148"/>
                  <a:ext cx="45" cy="42"/>
                </a:xfrm>
                <a:custGeom>
                  <a:avLst/>
                  <a:gdLst>
                    <a:gd name="T0" fmla="*/ 45 w 45"/>
                    <a:gd name="T1" fmla="*/ 42 h 42"/>
                    <a:gd name="T2" fmla="*/ 0 w 45"/>
                    <a:gd name="T3" fmla="*/ 17 h 42"/>
                    <a:gd name="T4" fmla="*/ 4 w 45"/>
                    <a:gd name="T5" fmla="*/ 17 h 42"/>
                    <a:gd name="T6" fmla="*/ 7 w 45"/>
                    <a:gd name="T7" fmla="*/ 17 h 42"/>
                    <a:gd name="T8" fmla="*/ 10 w 45"/>
                    <a:gd name="T9" fmla="*/ 16 h 42"/>
                    <a:gd name="T10" fmla="*/ 14 w 45"/>
                    <a:gd name="T11" fmla="*/ 16 h 42"/>
                    <a:gd name="T12" fmla="*/ 16 w 45"/>
                    <a:gd name="T13" fmla="*/ 15 h 42"/>
                    <a:gd name="T14" fmla="*/ 19 w 45"/>
                    <a:gd name="T15" fmla="*/ 14 h 42"/>
                    <a:gd name="T16" fmla="*/ 23 w 45"/>
                    <a:gd name="T17" fmla="*/ 14 h 42"/>
                    <a:gd name="T18" fmla="*/ 26 w 45"/>
                    <a:gd name="T19" fmla="*/ 13 h 42"/>
                    <a:gd name="T20" fmla="*/ 28 w 45"/>
                    <a:gd name="T21" fmla="*/ 12 h 42"/>
                    <a:gd name="T22" fmla="*/ 31 w 45"/>
                    <a:gd name="T23" fmla="*/ 10 h 42"/>
                    <a:gd name="T24" fmla="*/ 34 w 45"/>
                    <a:gd name="T25" fmla="*/ 9 h 42"/>
                    <a:gd name="T26" fmla="*/ 36 w 45"/>
                    <a:gd name="T27" fmla="*/ 7 h 42"/>
                    <a:gd name="T28" fmla="*/ 38 w 45"/>
                    <a:gd name="T29" fmla="*/ 6 h 42"/>
                    <a:gd name="T30" fmla="*/ 41 w 45"/>
                    <a:gd name="T31" fmla="*/ 4 h 42"/>
                    <a:gd name="T32" fmla="*/ 45 w 45"/>
                    <a:gd name="T33" fmla="*/ 0 h 42"/>
                    <a:gd name="T34" fmla="*/ 45 w 45"/>
                    <a:gd name="T35" fmla="*/ 42 h 42"/>
                    <a:gd name="T36" fmla="*/ 45 w 45"/>
                    <a:gd name="T37" fmla="*/ 42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 h="42">
                      <a:moveTo>
                        <a:pt x="45" y="42"/>
                      </a:moveTo>
                      <a:lnTo>
                        <a:pt x="0" y="17"/>
                      </a:lnTo>
                      <a:lnTo>
                        <a:pt x="4" y="17"/>
                      </a:lnTo>
                      <a:lnTo>
                        <a:pt x="7" y="17"/>
                      </a:lnTo>
                      <a:lnTo>
                        <a:pt x="10" y="16"/>
                      </a:lnTo>
                      <a:lnTo>
                        <a:pt x="14" y="16"/>
                      </a:lnTo>
                      <a:lnTo>
                        <a:pt x="16" y="15"/>
                      </a:lnTo>
                      <a:lnTo>
                        <a:pt x="19" y="14"/>
                      </a:lnTo>
                      <a:lnTo>
                        <a:pt x="23" y="14"/>
                      </a:lnTo>
                      <a:lnTo>
                        <a:pt x="26" y="13"/>
                      </a:lnTo>
                      <a:lnTo>
                        <a:pt x="28" y="12"/>
                      </a:lnTo>
                      <a:lnTo>
                        <a:pt x="31" y="10"/>
                      </a:lnTo>
                      <a:lnTo>
                        <a:pt x="34" y="9"/>
                      </a:lnTo>
                      <a:lnTo>
                        <a:pt x="36" y="7"/>
                      </a:lnTo>
                      <a:lnTo>
                        <a:pt x="38" y="6"/>
                      </a:lnTo>
                      <a:lnTo>
                        <a:pt x="41" y="4"/>
                      </a:lnTo>
                      <a:lnTo>
                        <a:pt x="45" y="0"/>
                      </a:lnTo>
                      <a:lnTo>
                        <a:pt x="45" y="42"/>
                      </a:lnTo>
                      <a:lnTo>
                        <a:pt x="45" y="4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24" name="Rectangle 34"/>
                <p:cNvSpPr>
                  <a:spLocks noChangeArrowheads="1"/>
                </p:cNvSpPr>
                <p:nvPr/>
              </p:nvSpPr>
              <p:spPr bwMode="auto">
                <a:xfrm>
                  <a:off x="574" y="2270"/>
                  <a:ext cx="656" cy="3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25" name="Rectangle 35"/>
                <p:cNvSpPr>
                  <a:spLocks noChangeArrowheads="1"/>
                </p:cNvSpPr>
                <p:nvPr/>
              </p:nvSpPr>
              <p:spPr bwMode="auto">
                <a:xfrm>
                  <a:off x="574" y="2270"/>
                  <a:ext cx="656" cy="322"/>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31" name="Rectangle 40"/>
                <p:cNvSpPr>
                  <a:spLocks noChangeArrowheads="1"/>
                </p:cNvSpPr>
                <p:nvPr/>
              </p:nvSpPr>
              <p:spPr bwMode="auto">
                <a:xfrm>
                  <a:off x="820" y="2512"/>
                  <a:ext cx="109"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   %)</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034" name="Rectangle 43"/>
                <p:cNvSpPr>
                  <a:spLocks noChangeArrowheads="1"/>
                </p:cNvSpPr>
                <p:nvPr/>
              </p:nvSpPr>
              <p:spPr bwMode="auto">
                <a:xfrm>
                  <a:off x="1448" y="2029"/>
                  <a:ext cx="656" cy="3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35" name="Rectangle 44"/>
                <p:cNvSpPr>
                  <a:spLocks noChangeArrowheads="1"/>
                </p:cNvSpPr>
                <p:nvPr/>
              </p:nvSpPr>
              <p:spPr bwMode="auto">
                <a:xfrm>
                  <a:off x="1448" y="2029"/>
                  <a:ext cx="656" cy="322"/>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39" name="Rectangle 48"/>
                <p:cNvSpPr>
                  <a:spLocks noChangeArrowheads="1"/>
                </p:cNvSpPr>
                <p:nvPr/>
              </p:nvSpPr>
              <p:spPr bwMode="auto">
                <a:xfrm>
                  <a:off x="1693" y="2243"/>
                  <a:ext cx="14"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040" name="Rectangle 49"/>
                <p:cNvSpPr>
                  <a:spLocks noChangeArrowheads="1"/>
                </p:cNvSpPr>
                <p:nvPr/>
              </p:nvSpPr>
              <p:spPr bwMode="auto">
                <a:xfrm>
                  <a:off x="1714" y="2243"/>
                  <a:ext cx="22"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041" name="Rectangle 50"/>
                <p:cNvSpPr>
                  <a:spLocks noChangeArrowheads="1"/>
                </p:cNvSpPr>
                <p:nvPr/>
              </p:nvSpPr>
              <p:spPr bwMode="auto">
                <a:xfrm>
                  <a:off x="1783" y="2243"/>
                  <a:ext cx="51"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043" name="Rectangle 52"/>
                <p:cNvSpPr>
                  <a:spLocks noChangeArrowheads="1"/>
                </p:cNvSpPr>
                <p:nvPr/>
              </p:nvSpPr>
              <p:spPr bwMode="auto">
                <a:xfrm>
                  <a:off x="574" y="1707"/>
                  <a:ext cx="656" cy="322"/>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49" name="Rectangle 58"/>
                <p:cNvSpPr>
                  <a:spLocks noChangeArrowheads="1"/>
                </p:cNvSpPr>
                <p:nvPr/>
              </p:nvSpPr>
              <p:spPr bwMode="auto">
                <a:xfrm>
                  <a:off x="820" y="1976"/>
                  <a:ext cx="14"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1052" name="Line 61"/>
                <p:cNvSpPr>
                  <a:spLocks noChangeShapeType="1"/>
                </p:cNvSpPr>
                <p:nvPr/>
              </p:nvSpPr>
              <p:spPr bwMode="auto">
                <a:xfrm>
                  <a:off x="1230" y="2431"/>
                  <a:ext cx="197" cy="218"/>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53" name="Freeform 62"/>
                <p:cNvSpPr>
                  <a:spLocks/>
                </p:cNvSpPr>
                <p:nvPr/>
              </p:nvSpPr>
              <p:spPr bwMode="auto">
                <a:xfrm>
                  <a:off x="1400" y="2632"/>
                  <a:ext cx="48" cy="40"/>
                </a:xfrm>
                <a:custGeom>
                  <a:avLst/>
                  <a:gdLst>
                    <a:gd name="T0" fmla="*/ 48 w 48"/>
                    <a:gd name="T1" fmla="*/ 40 h 40"/>
                    <a:gd name="T2" fmla="*/ 0 w 48"/>
                    <a:gd name="T3" fmla="*/ 20 h 40"/>
                    <a:gd name="T4" fmla="*/ 3 w 48"/>
                    <a:gd name="T5" fmla="*/ 20 h 40"/>
                    <a:gd name="T6" fmla="*/ 6 w 48"/>
                    <a:gd name="T7" fmla="*/ 19 h 40"/>
                    <a:gd name="T8" fmla="*/ 9 w 48"/>
                    <a:gd name="T9" fmla="*/ 18 h 40"/>
                    <a:gd name="T10" fmla="*/ 12 w 48"/>
                    <a:gd name="T11" fmla="*/ 17 h 40"/>
                    <a:gd name="T12" fmla="*/ 15 w 48"/>
                    <a:gd name="T13" fmla="*/ 17 h 40"/>
                    <a:gd name="T14" fmla="*/ 18 w 48"/>
                    <a:gd name="T15" fmla="*/ 16 h 40"/>
                    <a:gd name="T16" fmla="*/ 21 w 48"/>
                    <a:gd name="T17" fmla="*/ 14 h 40"/>
                    <a:gd name="T18" fmla="*/ 23 w 48"/>
                    <a:gd name="T19" fmla="*/ 13 h 40"/>
                    <a:gd name="T20" fmla="*/ 26 w 48"/>
                    <a:gd name="T21" fmla="*/ 12 h 40"/>
                    <a:gd name="T22" fmla="*/ 29 w 48"/>
                    <a:gd name="T23" fmla="*/ 11 h 40"/>
                    <a:gd name="T24" fmla="*/ 33 w 48"/>
                    <a:gd name="T25" fmla="*/ 7 h 40"/>
                    <a:gd name="T26" fmla="*/ 36 w 48"/>
                    <a:gd name="T27" fmla="*/ 6 h 40"/>
                    <a:gd name="T28" fmla="*/ 38 w 48"/>
                    <a:gd name="T29" fmla="*/ 3 h 40"/>
                    <a:gd name="T30" fmla="*/ 40 w 48"/>
                    <a:gd name="T31" fmla="*/ 2 h 40"/>
                    <a:gd name="T32" fmla="*/ 41 w 48"/>
                    <a:gd name="T33" fmla="*/ 0 h 40"/>
                    <a:gd name="T34" fmla="*/ 48 w 48"/>
                    <a:gd name="T35" fmla="*/ 40 h 40"/>
                    <a:gd name="T36" fmla="*/ 48 w 48"/>
                    <a:gd name="T37"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8" h="40">
                      <a:moveTo>
                        <a:pt x="48" y="40"/>
                      </a:moveTo>
                      <a:lnTo>
                        <a:pt x="0" y="20"/>
                      </a:lnTo>
                      <a:lnTo>
                        <a:pt x="3" y="20"/>
                      </a:lnTo>
                      <a:lnTo>
                        <a:pt x="6" y="19"/>
                      </a:lnTo>
                      <a:lnTo>
                        <a:pt x="9" y="18"/>
                      </a:lnTo>
                      <a:lnTo>
                        <a:pt x="12" y="17"/>
                      </a:lnTo>
                      <a:lnTo>
                        <a:pt x="15" y="17"/>
                      </a:lnTo>
                      <a:lnTo>
                        <a:pt x="18" y="16"/>
                      </a:lnTo>
                      <a:lnTo>
                        <a:pt x="21" y="14"/>
                      </a:lnTo>
                      <a:lnTo>
                        <a:pt x="23" y="13"/>
                      </a:lnTo>
                      <a:lnTo>
                        <a:pt x="26" y="12"/>
                      </a:lnTo>
                      <a:lnTo>
                        <a:pt x="29" y="11"/>
                      </a:lnTo>
                      <a:lnTo>
                        <a:pt x="33" y="7"/>
                      </a:lnTo>
                      <a:lnTo>
                        <a:pt x="36" y="6"/>
                      </a:lnTo>
                      <a:lnTo>
                        <a:pt x="38" y="3"/>
                      </a:lnTo>
                      <a:lnTo>
                        <a:pt x="40" y="2"/>
                      </a:lnTo>
                      <a:lnTo>
                        <a:pt x="41" y="0"/>
                      </a:lnTo>
                      <a:lnTo>
                        <a:pt x="48" y="40"/>
                      </a:lnTo>
                      <a:lnTo>
                        <a:pt x="48" y="4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54" name="Line 63"/>
                <p:cNvSpPr>
                  <a:spLocks noChangeShapeType="1"/>
                </p:cNvSpPr>
                <p:nvPr/>
              </p:nvSpPr>
              <p:spPr bwMode="auto">
                <a:xfrm flipV="1">
                  <a:off x="1230" y="2213"/>
                  <a:ext cx="197" cy="218"/>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55" name="Freeform 64"/>
                <p:cNvSpPr>
                  <a:spLocks/>
                </p:cNvSpPr>
                <p:nvPr/>
              </p:nvSpPr>
              <p:spPr bwMode="auto">
                <a:xfrm>
                  <a:off x="1400" y="2190"/>
                  <a:ext cx="48" cy="41"/>
                </a:xfrm>
                <a:custGeom>
                  <a:avLst/>
                  <a:gdLst>
                    <a:gd name="T0" fmla="*/ 48 w 48"/>
                    <a:gd name="T1" fmla="*/ 0 h 41"/>
                    <a:gd name="T2" fmla="*/ 41 w 48"/>
                    <a:gd name="T3" fmla="*/ 41 h 41"/>
                    <a:gd name="T4" fmla="*/ 40 w 48"/>
                    <a:gd name="T5" fmla="*/ 38 h 41"/>
                    <a:gd name="T6" fmla="*/ 38 w 48"/>
                    <a:gd name="T7" fmla="*/ 36 h 41"/>
                    <a:gd name="T8" fmla="*/ 33 w 48"/>
                    <a:gd name="T9" fmla="*/ 33 h 41"/>
                    <a:gd name="T10" fmla="*/ 29 w 48"/>
                    <a:gd name="T11" fmla="*/ 30 h 41"/>
                    <a:gd name="T12" fmla="*/ 26 w 48"/>
                    <a:gd name="T13" fmla="*/ 28 h 41"/>
                    <a:gd name="T14" fmla="*/ 23 w 48"/>
                    <a:gd name="T15" fmla="*/ 27 h 41"/>
                    <a:gd name="T16" fmla="*/ 21 w 48"/>
                    <a:gd name="T17" fmla="*/ 25 h 41"/>
                    <a:gd name="T18" fmla="*/ 18 w 48"/>
                    <a:gd name="T19" fmla="*/ 24 h 41"/>
                    <a:gd name="T20" fmla="*/ 15 w 48"/>
                    <a:gd name="T21" fmla="*/ 23 h 41"/>
                    <a:gd name="T22" fmla="*/ 12 w 48"/>
                    <a:gd name="T23" fmla="*/ 22 h 41"/>
                    <a:gd name="T24" fmla="*/ 9 w 48"/>
                    <a:gd name="T25" fmla="*/ 21 h 41"/>
                    <a:gd name="T26" fmla="*/ 6 w 48"/>
                    <a:gd name="T27" fmla="*/ 21 h 41"/>
                    <a:gd name="T28" fmla="*/ 3 w 48"/>
                    <a:gd name="T29" fmla="*/ 21 h 41"/>
                    <a:gd name="T30" fmla="*/ 0 w 48"/>
                    <a:gd name="T31" fmla="*/ 20 h 41"/>
                    <a:gd name="T32" fmla="*/ 0 w 48"/>
                    <a:gd name="T33" fmla="*/ 20 h 41"/>
                    <a:gd name="T34" fmla="*/ 48 w 48"/>
                    <a:gd name="T35" fmla="*/ 0 h 41"/>
                    <a:gd name="T36" fmla="*/ 48 w 48"/>
                    <a:gd name="T37" fmla="*/ 0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8" h="41">
                      <a:moveTo>
                        <a:pt x="48" y="0"/>
                      </a:moveTo>
                      <a:lnTo>
                        <a:pt x="41" y="41"/>
                      </a:lnTo>
                      <a:lnTo>
                        <a:pt x="40" y="38"/>
                      </a:lnTo>
                      <a:lnTo>
                        <a:pt x="38" y="36"/>
                      </a:lnTo>
                      <a:lnTo>
                        <a:pt x="33" y="33"/>
                      </a:lnTo>
                      <a:lnTo>
                        <a:pt x="29" y="30"/>
                      </a:lnTo>
                      <a:lnTo>
                        <a:pt x="26" y="28"/>
                      </a:lnTo>
                      <a:lnTo>
                        <a:pt x="23" y="27"/>
                      </a:lnTo>
                      <a:lnTo>
                        <a:pt x="21" y="25"/>
                      </a:lnTo>
                      <a:lnTo>
                        <a:pt x="18" y="24"/>
                      </a:lnTo>
                      <a:lnTo>
                        <a:pt x="15" y="23"/>
                      </a:lnTo>
                      <a:lnTo>
                        <a:pt x="12" y="22"/>
                      </a:lnTo>
                      <a:lnTo>
                        <a:pt x="9" y="21"/>
                      </a:lnTo>
                      <a:lnTo>
                        <a:pt x="6" y="21"/>
                      </a:lnTo>
                      <a:lnTo>
                        <a:pt x="3" y="21"/>
                      </a:lnTo>
                      <a:lnTo>
                        <a:pt x="0" y="20"/>
                      </a:lnTo>
                      <a:lnTo>
                        <a:pt x="0" y="20"/>
                      </a:lnTo>
                      <a:lnTo>
                        <a:pt x="48" y="0"/>
                      </a:lnTo>
                      <a:lnTo>
                        <a:pt x="48"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792" name="Rectangle 65"/>
                <p:cNvSpPr>
                  <a:spLocks noChangeArrowheads="1"/>
                </p:cNvSpPr>
                <p:nvPr/>
              </p:nvSpPr>
              <p:spPr bwMode="auto">
                <a:xfrm>
                  <a:off x="1448" y="1546"/>
                  <a:ext cx="656" cy="3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793" name="Rectangle 66"/>
                <p:cNvSpPr>
                  <a:spLocks noChangeArrowheads="1"/>
                </p:cNvSpPr>
                <p:nvPr/>
              </p:nvSpPr>
              <p:spPr bwMode="auto">
                <a:xfrm>
                  <a:off x="1448" y="1546"/>
                  <a:ext cx="656" cy="322"/>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00" name="Rectangle 72"/>
                <p:cNvSpPr>
                  <a:spLocks noChangeArrowheads="1"/>
                </p:cNvSpPr>
                <p:nvPr/>
              </p:nvSpPr>
              <p:spPr bwMode="auto">
                <a:xfrm>
                  <a:off x="1693" y="1815"/>
                  <a:ext cx="14"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802" name="Rectangle 74"/>
                <p:cNvSpPr>
                  <a:spLocks noChangeArrowheads="1"/>
                </p:cNvSpPr>
                <p:nvPr/>
              </p:nvSpPr>
              <p:spPr bwMode="auto">
                <a:xfrm>
                  <a:off x="1783" y="1815"/>
                  <a:ext cx="51"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3803" name="Rectangle 75"/>
                <p:cNvSpPr>
                  <a:spLocks noChangeArrowheads="1"/>
                </p:cNvSpPr>
                <p:nvPr/>
              </p:nvSpPr>
              <p:spPr bwMode="auto">
                <a:xfrm>
                  <a:off x="1448" y="2512"/>
                  <a:ext cx="656" cy="32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04" name="Rectangle 76"/>
                <p:cNvSpPr>
                  <a:spLocks noChangeArrowheads="1"/>
                </p:cNvSpPr>
                <p:nvPr/>
              </p:nvSpPr>
              <p:spPr bwMode="auto">
                <a:xfrm>
                  <a:off x="1448" y="2512"/>
                  <a:ext cx="656" cy="32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10" name="Rectangle 82"/>
                <p:cNvSpPr>
                  <a:spLocks noChangeArrowheads="1"/>
                </p:cNvSpPr>
                <p:nvPr/>
              </p:nvSpPr>
              <p:spPr bwMode="auto">
                <a:xfrm>
                  <a:off x="1693" y="2780"/>
                  <a:ext cx="14"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3812" name="Rectangle 84"/>
                <p:cNvSpPr>
                  <a:spLocks noChangeArrowheads="1"/>
                </p:cNvSpPr>
                <p:nvPr/>
              </p:nvSpPr>
              <p:spPr bwMode="auto">
                <a:xfrm>
                  <a:off x="1783" y="2780"/>
                  <a:ext cx="51"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813" name="Line 85"/>
                <p:cNvSpPr>
                  <a:spLocks noChangeShapeType="1"/>
                </p:cNvSpPr>
                <p:nvPr/>
              </p:nvSpPr>
              <p:spPr bwMode="auto">
                <a:xfrm flipV="1">
                  <a:off x="1230" y="1727"/>
                  <a:ext cx="191" cy="141"/>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14" name="Freeform 86"/>
                <p:cNvSpPr>
                  <a:spLocks/>
                </p:cNvSpPr>
                <p:nvPr/>
              </p:nvSpPr>
              <p:spPr bwMode="auto">
                <a:xfrm>
                  <a:off x="1395" y="1707"/>
                  <a:ext cx="53" cy="39"/>
                </a:xfrm>
                <a:custGeom>
                  <a:avLst/>
                  <a:gdLst>
                    <a:gd name="T0" fmla="*/ 53 w 53"/>
                    <a:gd name="T1" fmla="*/ 0 h 39"/>
                    <a:gd name="T2" fmla="*/ 35 w 53"/>
                    <a:gd name="T3" fmla="*/ 39 h 39"/>
                    <a:gd name="T4" fmla="*/ 34 w 53"/>
                    <a:gd name="T5" fmla="*/ 37 h 39"/>
                    <a:gd name="T6" fmla="*/ 33 w 53"/>
                    <a:gd name="T7" fmla="*/ 35 h 39"/>
                    <a:gd name="T8" fmla="*/ 31 w 53"/>
                    <a:gd name="T9" fmla="*/ 32 h 39"/>
                    <a:gd name="T10" fmla="*/ 30 w 53"/>
                    <a:gd name="T11" fmla="*/ 30 h 39"/>
                    <a:gd name="T12" fmla="*/ 28 w 53"/>
                    <a:gd name="T13" fmla="*/ 28 h 39"/>
                    <a:gd name="T14" fmla="*/ 26 w 53"/>
                    <a:gd name="T15" fmla="*/ 26 h 39"/>
                    <a:gd name="T16" fmla="*/ 22 w 53"/>
                    <a:gd name="T17" fmla="*/ 23 h 39"/>
                    <a:gd name="T18" fmla="*/ 17 w 53"/>
                    <a:gd name="T19" fmla="*/ 20 h 39"/>
                    <a:gd name="T20" fmla="*/ 15 w 53"/>
                    <a:gd name="T21" fmla="*/ 18 h 39"/>
                    <a:gd name="T22" fmla="*/ 12 w 53"/>
                    <a:gd name="T23" fmla="*/ 17 h 39"/>
                    <a:gd name="T24" fmla="*/ 9 w 53"/>
                    <a:gd name="T25" fmla="*/ 16 h 39"/>
                    <a:gd name="T26" fmla="*/ 6 w 53"/>
                    <a:gd name="T27" fmla="*/ 15 h 39"/>
                    <a:gd name="T28" fmla="*/ 3 w 53"/>
                    <a:gd name="T29" fmla="*/ 14 h 39"/>
                    <a:gd name="T30" fmla="*/ 0 w 53"/>
                    <a:gd name="T31" fmla="*/ 13 h 39"/>
                    <a:gd name="T32" fmla="*/ 53 w 53"/>
                    <a:gd name="T33" fmla="*/ 0 h 39"/>
                    <a:gd name="T34" fmla="*/ 53 w 53"/>
                    <a:gd name="T35" fmla="*/ 0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 h="39">
                      <a:moveTo>
                        <a:pt x="53" y="0"/>
                      </a:moveTo>
                      <a:lnTo>
                        <a:pt x="35" y="39"/>
                      </a:lnTo>
                      <a:lnTo>
                        <a:pt x="34" y="37"/>
                      </a:lnTo>
                      <a:lnTo>
                        <a:pt x="33" y="35"/>
                      </a:lnTo>
                      <a:lnTo>
                        <a:pt x="31" y="32"/>
                      </a:lnTo>
                      <a:lnTo>
                        <a:pt x="30" y="30"/>
                      </a:lnTo>
                      <a:lnTo>
                        <a:pt x="28" y="28"/>
                      </a:lnTo>
                      <a:lnTo>
                        <a:pt x="26" y="26"/>
                      </a:lnTo>
                      <a:lnTo>
                        <a:pt x="22" y="23"/>
                      </a:lnTo>
                      <a:lnTo>
                        <a:pt x="17" y="20"/>
                      </a:lnTo>
                      <a:lnTo>
                        <a:pt x="15" y="18"/>
                      </a:lnTo>
                      <a:lnTo>
                        <a:pt x="12" y="17"/>
                      </a:lnTo>
                      <a:lnTo>
                        <a:pt x="9" y="16"/>
                      </a:lnTo>
                      <a:lnTo>
                        <a:pt x="6" y="15"/>
                      </a:lnTo>
                      <a:lnTo>
                        <a:pt x="3" y="14"/>
                      </a:lnTo>
                      <a:lnTo>
                        <a:pt x="0" y="13"/>
                      </a:lnTo>
                      <a:lnTo>
                        <a:pt x="53" y="0"/>
                      </a:lnTo>
                      <a:lnTo>
                        <a:pt x="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15" name="Freeform 87"/>
                <p:cNvSpPr>
                  <a:spLocks/>
                </p:cNvSpPr>
                <p:nvPr/>
              </p:nvSpPr>
              <p:spPr bwMode="auto">
                <a:xfrm>
                  <a:off x="574" y="1063"/>
                  <a:ext cx="874" cy="161"/>
                </a:xfrm>
                <a:custGeom>
                  <a:avLst/>
                  <a:gdLst>
                    <a:gd name="T0" fmla="*/ 699 w 874"/>
                    <a:gd name="T1" fmla="*/ 117 h 161"/>
                    <a:gd name="T2" fmla="*/ 743 w 874"/>
                    <a:gd name="T3" fmla="*/ 117 h 161"/>
                    <a:gd name="T4" fmla="*/ 743 w 874"/>
                    <a:gd name="T5" fmla="*/ 153 h 161"/>
                    <a:gd name="T6" fmla="*/ 874 w 874"/>
                    <a:gd name="T7" fmla="*/ 81 h 161"/>
                    <a:gd name="T8" fmla="*/ 743 w 874"/>
                    <a:gd name="T9" fmla="*/ 9 h 161"/>
                    <a:gd name="T10" fmla="*/ 743 w 874"/>
                    <a:gd name="T11" fmla="*/ 45 h 161"/>
                    <a:gd name="T12" fmla="*/ 699 w 874"/>
                    <a:gd name="T13" fmla="*/ 45 h 161"/>
                    <a:gd name="T14" fmla="*/ 699 w 874"/>
                    <a:gd name="T15" fmla="*/ 0 h 161"/>
                    <a:gd name="T16" fmla="*/ 0 w 874"/>
                    <a:gd name="T17" fmla="*/ 0 h 161"/>
                    <a:gd name="T18" fmla="*/ 0 w 874"/>
                    <a:gd name="T19" fmla="*/ 161 h 161"/>
                    <a:gd name="T20" fmla="*/ 699 w 874"/>
                    <a:gd name="T21" fmla="*/ 161 h 161"/>
                    <a:gd name="T22" fmla="*/ 699 w 874"/>
                    <a:gd name="T23" fmla="*/ 117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74" h="161">
                      <a:moveTo>
                        <a:pt x="699" y="117"/>
                      </a:moveTo>
                      <a:lnTo>
                        <a:pt x="743" y="117"/>
                      </a:lnTo>
                      <a:lnTo>
                        <a:pt x="743" y="153"/>
                      </a:lnTo>
                      <a:lnTo>
                        <a:pt x="874" y="81"/>
                      </a:lnTo>
                      <a:lnTo>
                        <a:pt x="743" y="9"/>
                      </a:lnTo>
                      <a:lnTo>
                        <a:pt x="743" y="45"/>
                      </a:lnTo>
                      <a:lnTo>
                        <a:pt x="699" y="45"/>
                      </a:lnTo>
                      <a:lnTo>
                        <a:pt x="699" y="0"/>
                      </a:lnTo>
                      <a:lnTo>
                        <a:pt x="0" y="0"/>
                      </a:lnTo>
                      <a:lnTo>
                        <a:pt x="0" y="161"/>
                      </a:lnTo>
                      <a:lnTo>
                        <a:pt x="699" y="161"/>
                      </a:lnTo>
                      <a:lnTo>
                        <a:pt x="699" y="117"/>
                      </a:lnTo>
                      <a:close/>
                    </a:path>
                  </a:pathLst>
                </a:cu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16" name="Freeform 88"/>
                <p:cNvSpPr>
                  <a:spLocks/>
                </p:cNvSpPr>
                <p:nvPr/>
              </p:nvSpPr>
              <p:spPr bwMode="auto">
                <a:xfrm>
                  <a:off x="574" y="1063"/>
                  <a:ext cx="874" cy="161"/>
                </a:xfrm>
                <a:custGeom>
                  <a:avLst/>
                  <a:gdLst>
                    <a:gd name="T0" fmla="*/ 699 w 874"/>
                    <a:gd name="T1" fmla="*/ 117 h 161"/>
                    <a:gd name="T2" fmla="*/ 743 w 874"/>
                    <a:gd name="T3" fmla="*/ 117 h 161"/>
                    <a:gd name="T4" fmla="*/ 743 w 874"/>
                    <a:gd name="T5" fmla="*/ 153 h 161"/>
                    <a:gd name="T6" fmla="*/ 874 w 874"/>
                    <a:gd name="T7" fmla="*/ 81 h 161"/>
                    <a:gd name="T8" fmla="*/ 743 w 874"/>
                    <a:gd name="T9" fmla="*/ 9 h 161"/>
                    <a:gd name="T10" fmla="*/ 743 w 874"/>
                    <a:gd name="T11" fmla="*/ 45 h 161"/>
                    <a:gd name="T12" fmla="*/ 699 w 874"/>
                    <a:gd name="T13" fmla="*/ 45 h 161"/>
                    <a:gd name="T14" fmla="*/ 699 w 874"/>
                    <a:gd name="T15" fmla="*/ 0 h 161"/>
                    <a:gd name="T16" fmla="*/ 0 w 874"/>
                    <a:gd name="T17" fmla="*/ 0 h 161"/>
                    <a:gd name="T18" fmla="*/ 0 w 874"/>
                    <a:gd name="T19" fmla="*/ 161 h 161"/>
                    <a:gd name="T20" fmla="*/ 699 w 874"/>
                    <a:gd name="T21" fmla="*/ 161 h 161"/>
                    <a:gd name="T22" fmla="*/ 699 w 874"/>
                    <a:gd name="T23" fmla="*/ 117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74" h="161">
                      <a:moveTo>
                        <a:pt x="699" y="117"/>
                      </a:moveTo>
                      <a:lnTo>
                        <a:pt x="743" y="117"/>
                      </a:lnTo>
                      <a:lnTo>
                        <a:pt x="743" y="153"/>
                      </a:lnTo>
                      <a:lnTo>
                        <a:pt x="874" y="81"/>
                      </a:lnTo>
                      <a:lnTo>
                        <a:pt x="743" y="9"/>
                      </a:lnTo>
                      <a:lnTo>
                        <a:pt x="743" y="45"/>
                      </a:lnTo>
                      <a:lnTo>
                        <a:pt x="699" y="45"/>
                      </a:lnTo>
                      <a:lnTo>
                        <a:pt x="699" y="0"/>
                      </a:lnTo>
                      <a:lnTo>
                        <a:pt x="0" y="0"/>
                      </a:lnTo>
                      <a:lnTo>
                        <a:pt x="0" y="161"/>
                      </a:lnTo>
                      <a:lnTo>
                        <a:pt x="699" y="161"/>
                      </a:lnTo>
                      <a:lnTo>
                        <a:pt x="699" y="117"/>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17" name="Freeform 89"/>
                <p:cNvSpPr>
                  <a:spLocks/>
                </p:cNvSpPr>
                <p:nvPr/>
              </p:nvSpPr>
              <p:spPr bwMode="auto">
                <a:xfrm>
                  <a:off x="5162" y="1063"/>
                  <a:ext cx="874" cy="161"/>
                </a:xfrm>
                <a:custGeom>
                  <a:avLst/>
                  <a:gdLst>
                    <a:gd name="T0" fmla="*/ 175 w 874"/>
                    <a:gd name="T1" fmla="*/ 45 h 161"/>
                    <a:gd name="T2" fmla="*/ 131 w 874"/>
                    <a:gd name="T3" fmla="*/ 45 h 161"/>
                    <a:gd name="T4" fmla="*/ 131 w 874"/>
                    <a:gd name="T5" fmla="*/ 9 h 161"/>
                    <a:gd name="T6" fmla="*/ 0 w 874"/>
                    <a:gd name="T7" fmla="*/ 81 h 161"/>
                    <a:gd name="T8" fmla="*/ 131 w 874"/>
                    <a:gd name="T9" fmla="*/ 153 h 161"/>
                    <a:gd name="T10" fmla="*/ 131 w 874"/>
                    <a:gd name="T11" fmla="*/ 117 h 161"/>
                    <a:gd name="T12" fmla="*/ 175 w 874"/>
                    <a:gd name="T13" fmla="*/ 117 h 161"/>
                    <a:gd name="T14" fmla="*/ 175 w 874"/>
                    <a:gd name="T15" fmla="*/ 161 h 161"/>
                    <a:gd name="T16" fmla="*/ 874 w 874"/>
                    <a:gd name="T17" fmla="*/ 161 h 161"/>
                    <a:gd name="T18" fmla="*/ 874 w 874"/>
                    <a:gd name="T19" fmla="*/ 0 h 161"/>
                    <a:gd name="T20" fmla="*/ 175 w 874"/>
                    <a:gd name="T21" fmla="*/ 0 h 161"/>
                    <a:gd name="T22" fmla="*/ 175 w 874"/>
                    <a:gd name="T23" fmla="*/ 4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74" h="161">
                      <a:moveTo>
                        <a:pt x="175" y="45"/>
                      </a:moveTo>
                      <a:lnTo>
                        <a:pt x="131" y="45"/>
                      </a:lnTo>
                      <a:lnTo>
                        <a:pt x="131" y="9"/>
                      </a:lnTo>
                      <a:lnTo>
                        <a:pt x="0" y="81"/>
                      </a:lnTo>
                      <a:lnTo>
                        <a:pt x="131" y="153"/>
                      </a:lnTo>
                      <a:lnTo>
                        <a:pt x="131" y="117"/>
                      </a:lnTo>
                      <a:lnTo>
                        <a:pt x="175" y="117"/>
                      </a:lnTo>
                      <a:lnTo>
                        <a:pt x="175" y="161"/>
                      </a:lnTo>
                      <a:lnTo>
                        <a:pt x="874" y="161"/>
                      </a:lnTo>
                      <a:lnTo>
                        <a:pt x="874" y="0"/>
                      </a:lnTo>
                      <a:lnTo>
                        <a:pt x="175" y="0"/>
                      </a:lnTo>
                      <a:lnTo>
                        <a:pt x="175" y="45"/>
                      </a:lnTo>
                      <a:close/>
                    </a:path>
                  </a:pathLst>
                </a:cu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18" name="Freeform 90"/>
                <p:cNvSpPr>
                  <a:spLocks/>
                </p:cNvSpPr>
                <p:nvPr/>
              </p:nvSpPr>
              <p:spPr bwMode="auto">
                <a:xfrm>
                  <a:off x="5162" y="1063"/>
                  <a:ext cx="874" cy="161"/>
                </a:xfrm>
                <a:custGeom>
                  <a:avLst/>
                  <a:gdLst>
                    <a:gd name="T0" fmla="*/ 175 w 874"/>
                    <a:gd name="T1" fmla="*/ 45 h 161"/>
                    <a:gd name="T2" fmla="*/ 131 w 874"/>
                    <a:gd name="T3" fmla="*/ 45 h 161"/>
                    <a:gd name="T4" fmla="*/ 131 w 874"/>
                    <a:gd name="T5" fmla="*/ 9 h 161"/>
                    <a:gd name="T6" fmla="*/ 0 w 874"/>
                    <a:gd name="T7" fmla="*/ 81 h 161"/>
                    <a:gd name="T8" fmla="*/ 131 w 874"/>
                    <a:gd name="T9" fmla="*/ 153 h 161"/>
                    <a:gd name="T10" fmla="*/ 131 w 874"/>
                    <a:gd name="T11" fmla="*/ 117 h 161"/>
                    <a:gd name="T12" fmla="*/ 175 w 874"/>
                    <a:gd name="T13" fmla="*/ 117 h 161"/>
                    <a:gd name="T14" fmla="*/ 175 w 874"/>
                    <a:gd name="T15" fmla="*/ 161 h 161"/>
                    <a:gd name="T16" fmla="*/ 874 w 874"/>
                    <a:gd name="T17" fmla="*/ 161 h 161"/>
                    <a:gd name="T18" fmla="*/ 874 w 874"/>
                    <a:gd name="T19" fmla="*/ 0 h 161"/>
                    <a:gd name="T20" fmla="*/ 175 w 874"/>
                    <a:gd name="T21" fmla="*/ 0 h 161"/>
                    <a:gd name="T22" fmla="*/ 175 w 874"/>
                    <a:gd name="T23" fmla="*/ 4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74" h="161">
                      <a:moveTo>
                        <a:pt x="175" y="45"/>
                      </a:moveTo>
                      <a:lnTo>
                        <a:pt x="131" y="45"/>
                      </a:lnTo>
                      <a:lnTo>
                        <a:pt x="131" y="9"/>
                      </a:lnTo>
                      <a:lnTo>
                        <a:pt x="0" y="81"/>
                      </a:lnTo>
                      <a:lnTo>
                        <a:pt x="131" y="153"/>
                      </a:lnTo>
                      <a:lnTo>
                        <a:pt x="131" y="117"/>
                      </a:lnTo>
                      <a:lnTo>
                        <a:pt x="175" y="117"/>
                      </a:lnTo>
                      <a:lnTo>
                        <a:pt x="175" y="161"/>
                      </a:lnTo>
                      <a:lnTo>
                        <a:pt x="874" y="161"/>
                      </a:lnTo>
                      <a:lnTo>
                        <a:pt x="874" y="0"/>
                      </a:lnTo>
                      <a:lnTo>
                        <a:pt x="175" y="0"/>
                      </a:lnTo>
                      <a:lnTo>
                        <a:pt x="175" y="45"/>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19" name="Rectangle 91"/>
                <p:cNvSpPr>
                  <a:spLocks noChangeArrowheads="1"/>
                </p:cNvSpPr>
                <p:nvPr/>
              </p:nvSpPr>
              <p:spPr bwMode="auto">
                <a:xfrm>
                  <a:off x="756" y="1109"/>
                  <a:ext cx="181"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DRIVER</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3820" name="Rectangle 92"/>
                <p:cNvSpPr>
                  <a:spLocks noChangeArrowheads="1"/>
                </p:cNvSpPr>
                <p:nvPr/>
              </p:nvSpPr>
              <p:spPr bwMode="auto">
                <a:xfrm>
                  <a:off x="5526" y="1075"/>
                  <a:ext cx="186"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700" b="0" i="0" u="none" strike="noStrike" kern="1200" cap="none" spc="0" normalizeH="0" baseline="0" noProof="0">
                      <a:ln>
                        <a:noFill/>
                      </a:ln>
                      <a:solidFill>
                        <a:srgbClr val="000000"/>
                      </a:solidFill>
                      <a:effectLst/>
                      <a:uLnTx/>
                      <a:uFillTx/>
                      <a:latin typeface="Arial" panose="020B0604020202020204" pitchFamily="34" charset="0"/>
                      <a:ea typeface="+mn-ea"/>
                      <a:cs typeface="+mn-cs"/>
                    </a:rPr>
                    <a:t>Enabling</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821" name="Rectangle 93"/>
                <p:cNvSpPr>
                  <a:spLocks noChangeArrowheads="1"/>
                </p:cNvSpPr>
                <p:nvPr/>
              </p:nvSpPr>
              <p:spPr bwMode="auto">
                <a:xfrm>
                  <a:off x="5560" y="1143"/>
                  <a:ext cx="145"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700" b="0" i="0" u="none" strike="noStrike" kern="1200" cap="none" spc="0" normalizeH="0" baseline="0" noProof="0">
                      <a:ln>
                        <a:noFill/>
                      </a:ln>
                      <a:solidFill>
                        <a:srgbClr val="000000"/>
                      </a:solidFill>
                      <a:effectLst/>
                      <a:uLnTx/>
                      <a:uFillTx/>
                      <a:latin typeface="Arial" panose="020B0604020202020204" pitchFamily="34" charset="0"/>
                      <a:ea typeface="+mn-ea"/>
                      <a:cs typeface="+mn-cs"/>
                    </a:rPr>
                    <a:t>Assets</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822" name="Freeform 94"/>
                <p:cNvSpPr>
                  <a:spLocks/>
                </p:cNvSpPr>
                <p:nvPr/>
              </p:nvSpPr>
              <p:spPr bwMode="auto">
                <a:xfrm>
                  <a:off x="1448" y="1063"/>
                  <a:ext cx="874" cy="161"/>
                </a:xfrm>
                <a:custGeom>
                  <a:avLst/>
                  <a:gdLst>
                    <a:gd name="T0" fmla="*/ 699 w 874"/>
                    <a:gd name="T1" fmla="*/ 117 h 161"/>
                    <a:gd name="T2" fmla="*/ 743 w 874"/>
                    <a:gd name="T3" fmla="*/ 117 h 161"/>
                    <a:gd name="T4" fmla="*/ 743 w 874"/>
                    <a:gd name="T5" fmla="*/ 153 h 161"/>
                    <a:gd name="T6" fmla="*/ 874 w 874"/>
                    <a:gd name="T7" fmla="*/ 81 h 161"/>
                    <a:gd name="T8" fmla="*/ 743 w 874"/>
                    <a:gd name="T9" fmla="*/ 9 h 161"/>
                    <a:gd name="T10" fmla="*/ 743 w 874"/>
                    <a:gd name="T11" fmla="*/ 45 h 161"/>
                    <a:gd name="T12" fmla="*/ 699 w 874"/>
                    <a:gd name="T13" fmla="*/ 45 h 161"/>
                    <a:gd name="T14" fmla="*/ 699 w 874"/>
                    <a:gd name="T15" fmla="*/ 0 h 161"/>
                    <a:gd name="T16" fmla="*/ 0 w 874"/>
                    <a:gd name="T17" fmla="*/ 0 h 161"/>
                    <a:gd name="T18" fmla="*/ 0 w 874"/>
                    <a:gd name="T19" fmla="*/ 161 h 161"/>
                    <a:gd name="T20" fmla="*/ 699 w 874"/>
                    <a:gd name="T21" fmla="*/ 161 h 161"/>
                    <a:gd name="T22" fmla="*/ 699 w 874"/>
                    <a:gd name="T23" fmla="*/ 117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74" h="161">
                      <a:moveTo>
                        <a:pt x="699" y="117"/>
                      </a:moveTo>
                      <a:lnTo>
                        <a:pt x="743" y="117"/>
                      </a:lnTo>
                      <a:lnTo>
                        <a:pt x="743" y="153"/>
                      </a:lnTo>
                      <a:lnTo>
                        <a:pt x="874" y="81"/>
                      </a:lnTo>
                      <a:lnTo>
                        <a:pt x="743" y="9"/>
                      </a:lnTo>
                      <a:lnTo>
                        <a:pt x="743" y="45"/>
                      </a:lnTo>
                      <a:lnTo>
                        <a:pt x="699" y="45"/>
                      </a:lnTo>
                      <a:lnTo>
                        <a:pt x="699" y="0"/>
                      </a:lnTo>
                      <a:lnTo>
                        <a:pt x="0" y="0"/>
                      </a:lnTo>
                      <a:lnTo>
                        <a:pt x="0" y="161"/>
                      </a:lnTo>
                      <a:lnTo>
                        <a:pt x="699" y="161"/>
                      </a:lnTo>
                      <a:lnTo>
                        <a:pt x="699" y="117"/>
                      </a:lnTo>
                      <a:close/>
                    </a:path>
                  </a:pathLst>
                </a:cu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23" name="Freeform 95"/>
                <p:cNvSpPr>
                  <a:spLocks/>
                </p:cNvSpPr>
                <p:nvPr/>
              </p:nvSpPr>
              <p:spPr bwMode="auto">
                <a:xfrm>
                  <a:off x="1448" y="1063"/>
                  <a:ext cx="874" cy="161"/>
                </a:xfrm>
                <a:custGeom>
                  <a:avLst/>
                  <a:gdLst>
                    <a:gd name="T0" fmla="*/ 699 w 874"/>
                    <a:gd name="T1" fmla="*/ 117 h 161"/>
                    <a:gd name="T2" fmla="*/ 743 w 874"/>
                    <a:gd name="T3" fmla="*/ 117 h 161"/>
                    <a:gd name="T4" fmla="*/ 743 w 874"/>
                    <a:gd name="T5" fmla="*/ 153 h 161"/>
                    <a:gd name="T6" fmla="*/ 874 w 874"/>
                    <a:gd name="T7" fmla="*/ 81 h 161"/>
                    <a:gd name="T8" fmla="*/ 743 w 874"/>
                    <a:gd name="T9" fmla="*/ 9 h 161"/>
                    <a:gd name="T10" fmla="*/ 743 w 874"/>
                    <a:gd name="T11" fmla="*/ 45 h 161"/>
                    <a:gd name="T12" fmla="*/ 699 w 874"/>
                    <a:gd name="T13" fmla="*/ 45 h 161"/>
                    <a:gd name="T14" fmla="*/ 699 w 874"/>
                    <a:gd name="T15" fmla="*/ 0 h 161"/>
                    <a:gd name="T16" fmla="*/ 0 w 874"/>
                    <a:gd name="T17" fmla="*/ 0 h 161"/>
                    <a:gd name="T18" fmla="*/ 0 w 874"/>
                    <a:gd name="T19" fmla="*/ 161 h 161"/>
                    <a:gd name="T20" fmla="*/ 699 w 874"/>
                    <a:gd name="T21" fmla="*/ 161 h 161"/>
                    <a:gd name="T22" fmla="*/ 699 w 874"/>
                    <a:gd name="T23" fmla="*/ 117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74" h="161">
                      <a:moveTo>
                        <a:pt x="699" y="117"/>
                      </a:moveTo>
                      <a:lnTo>
                        <a:pt x="743" y="117"/>
                      </a:lnTo>
                      <a:lnTo>
                        <a:pt x="743" y="153"/>
                      </a:lnTo>
                      <a:lnTo>
                        <a:pt x="874" y="81"/>
                      </a:lnTo>
                      <a:lnTo>
                        <a:pt x="743" y="9"/>
                      </a:lnTo>
                      <a:lnTo>
                        <a:pt x="743" y="45"/>
                      </a:lnTo>
                      <a:lnTo>
                        <a:pt x="699" y="45"/>
                      </a:lnTo>
                      <a:lnTo>
                        <a:pt x="699" y="0"/>
                      </a:lnTo>
                      <a:lnTo>
                        <a:pt x="0" y="0"/>
                      </a:lnTo>
                      <a:lnTo>
                        <a:pt x="0" y="161"/>
                      </a:lnTo>
                      <a:lnTo>
                        <a:pt x="699" y="161"/>
                      </a:lnTo>
                      <a:lnTo>
                        <a:pt x="699" y="117"/>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24" name="Rectangle 96"/>
                <p:cNvSpPr>
                  <a:spLocks noChangeArrowheads="1"/>
                </p:cNvSpPr>
                <p:nvPr/>
              </p:nvSpPr>
              <p:spPr bwMode="auto">
                <a:xfrm>
                  <a:off x="1606" y="1109"/>
                  <a:ext cx="267"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700" b="0" i="0" u="none" strike="noStrike" kern="1200" cap="none" spc="0" normalizeH="0" baseline="0" noProof="0">
                      <a:ln>
                        <a:noFill/>
                      </a:ln>
                      <a:solidFill>
                        <a:srgbClr val="000000"/>
                      </a:solidFill>
                      <a:effectLst/>
                      <a:uLnTx/>
                      <a:uFillTx/>
                      <a:latin typeface="Arial" panose="020B0604020202020204" pitchFamily="34" charset="0"/>
                      <a:ea typeface="+mn-ea"/>
                      <a:cs typeface="+mn-cs"/>
                    </a:rPr>
                    <a:t>OBJECTIVE</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825" name="Freeform 97"/>
                <p:cNvSpPr>
                  <a:spLocks/>
                </p:cNvSpPr>
                <p:nvPr/>
              </p:nvSpPr>
              <p:spPr bwMode="auto">
                <a:xfrm>
                  <a:off x="4288" y="1063"/>
                  <a:ext cx="874" cy="161"/>
                </a:xfrm>
                <a:custGeom>
                  <a:avLst/>
                  <a:gdLst>
                    <a:gd name="T0" fmla="*/ 175 w 874"/>
                    <a:gd name="T1" fmla="*/ 45 h 161"/>
                    <a:gd name="T2" fmla="*/ 131 w 874"/>
                    <a:gd name="T3" fmla="*/ 45 h 161"/>
                    <a:gd name="T4" fmla="*/ 131 w 874"/>
                    <a:gd name="T5" fmla="*/ 9 h 161"/>
                    <a:gd name="T6" fmla="*/ 0 w 874"/>
                    <a:gd name="T7" fmla="*/ 81 h 161"/>
                    <a:gd name="T8" fmla="*/ 131 w 874"/>
                    <a:gd name="T9" fmla="*/ 153 h 161"/>
                    <a:gd name="T10" fmla="*/ 131 w 874"/>
                    <a:gd name="T11" fmla="*/ 117 h 161"/>
                    <a:gd name="T12" fmla="*/ 175 w 874"/>
                    <a:gd name="T13" fmla="*/ 117 h 161"/>
                    <a:gd name="T14" fmla="*/ 175 w 874"/>
                    <a:gd name="T15" fmla="*/ 161 h 161"/>
                    <a:gd name="T16" fmla="*/ 874 w 874"/>
                    <a:gd name="T17" fmla="*/ 161 h 161"/>
                    <a:gd name="T18" fmla="*/ 874 w 874"/>
                    <a:gd name="T19" fmla="*/ 0 h 161"/>
                    <a:gd name="T20" fmla="*/ 175 w 874"/>
                    <a:gd name="T21" fmla="*/ 0 h 161"/>
                    <a:gd name="T22" fmla="*/ 175 w 874"/>
                    <a:gd name="T23" fmla="*/ 4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74" h="161">
                      <a:moveTo>
                        <a:pt x="175" y="45"/>
                      </a:moveTo>
                      <a:lnTo>
                        <a:pt x="131" y="45"/>
                      </a:lnTo>
                      <a:lnTo>
                        <a:pt x="131" y="9"/>
                      </a:lnTo>
                      <a:lnTo>
                        <a:pt x="0" y="81"/>
                      </a:lnTo>
                      <a:lnTo>
                        <a:pt x="131" y="153"/>
                      </a:lnTo>
                      <a:lnTo>
                        <a:pt x="131" y="117"/>
                      </a:lnTo>
                      <a:lnTo>
                        <a:pt x="175" y="117"/>
                      </a:lnTo>
                      <a:lnTo>
                        <a:pt x="175" y="161"/>
                      </a:lnTo>
                      <a:lnTo>
                        <a:pt x="874" y="161"/>
                      </a:lnTo>
                      <a:lnTo>
                        <a:pt x="874" y="0"/>
                      </a:lnTo>
                      <a:lnTo>
                        <a:pt x="175" y="0"/>
                      </a:lnTo>
                      <a:lnTo>
                        <a:pt x="175" y="45"/>
                      </a:lnTo>
                      <a:close/>
                    </a:path>
                  </a:pathLst>
                </a:custGeom>
                <a:solidFill>
                  <a:srgbClr val="EAEAE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26" name="Freeform 98"/>
                <p:cNvSpPr>
                  <a:spLocks/>
                </p:cNvSpPr>
                <p:nvPr/>
              </p:nvSpPr>
              <p:spPr bwMode="auto">
                <a:xfrm>
                  <a:off x="4288" y="1063"/>
                  <a:ext cx="874" cy="161"/>
                </a:xfrm>
                <a:custGeom>
                  <a:avLst/>
                  <a:gdLst>
                    <a:gd name="T0" fmla="*/ 175 w 874"/>
                    <a:gd name="T1" fmla="*/ 45 h 161"/>
                    <a:gd name="T2" fmla="*/ 131 w 874"/>
                    <a:gd name="T3" fmla="*/ 45 h 161"/>
                    <a:gd name="T4" fmla="*/ 131 w 874"/>
                    <a:gd name="T5" fmla="*/ 9 h 161"/>
                    <a:gd name="T6" fmla="*/ 0 w 874"/>
                    <a:gd name="T7" fmla="*/ 81 h 161"/>
                    <a:gd name="T8" fmla="*/ 131 w 874"/>
                    <a:gd name="T9" fmla="*/ 153 h 161"/>
                    <a:gd name="T10" fmla="*/ 131 w 874"/>
                    <a:gd name="T11" fmla="*/ 117 h 161"/>
                    <a:gd name="T12" fmla="*/ 175 w 874"/>
                    <a:gd name="T13" fmla="*/ 117 h 161"/>
                    <a:gd name="T14" fmla="*/ 175 w 874"/>
                    <a:gd name="T15" fmla="*/ 161 h 161"/>
                    <a:gd name="T16" fmla="*/ 874 w 874"/>
                    <a:gd name="T17" fmla="*/ 161 h 161"/>
                    <a:gd name="T18" fmla="*/ 874 w 874"/>
                    <a:gd name="T19" fmla="*/ 0 h 161"/>
                    <a:gd name="T20" fmla="*/ 175 w 874"/>
                    <a:gd name="T21" fmla="*/ 0 h 161"/>
                    <a:gd name="T22" fmla="*/ 175 w 874"/>
                    <a:gd name="T23" fmla="*/ 45 h 1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74" h="161">
                      <a:moveTo>
                        <a:pt x="175" y="45"/>
                      </a:moveTo>
                      <a:lnTo>
                        <a:pt x="131" y="45"/>
                      </a:lnTo>
                      <a:lnTo>
                        <a:pt x="131" y="9"/>
                      </a:lnTo>
                      <a:lnTo>
                        <a:pt x="0" y="81"/>
                      </a:lnTo>
                      <a:lnTo>
                        <a:pt x="131" y="153"/>
                      </a:lnTo>
                      <a:lnTo>
                        <a:pt x="131" y="117"/>
                      </a:lnTo>
                      <a:lnTo>
                        <a:pt x="175" y="117"/>
                      </a:lnTo>
                      <a:lnTo>
                        <a:pt x="175" y="161"/>
                      </a:lnTo>
                      <a:lnTo>
                        <a:pt x="874" y="161"/>
                      </a:lnTo>
                      <a:lnTo>
                        <a:pt x="874" y="0"/>
                      </a:lnTo>
                      <a:lnTo>
                        <a:pt x="175" y="0"/>
                      </a:lnTo>
                      <a:lnTo>
                        <a:pt x="175" y="45"/>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27" name="Rectangle 99"/>
                <p:cNvSpPr>
                  <a:spLocks noChangeArrowheads="1"/>
                </p:cNvSpPr>
                <p:nvPr/>
              </p:nvSpPr>
              <p:spPr bwMode="auto">
                <a:xfrm>
                  <a:off x="4622" y="1109"/>
                  <a:ext cx="237"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700" b="0" i="0" u="none" strike="noStrike" kern="1200" cap="none" spc="0" normalizeH="0" baseline="0" noProof="0">
                      <a:ln>
                        <a:noFill/>
                      </a:ln>
                      <a:solidFill>
                        <a:srgbClr val="000000"/>
                      </a:solidFill>
                      <a:effectLst/>
                      <a:uLnTx/>
                      <a:uFillTx/>
                      <a:latin typeface="Arial" panose="020B0604020202020204" pitchFamily="34" charset="0"/>
                      <a:ea typeface="+mn-ea"/>
                      <a:cs typeface="+mn-cs"/>
                    </a:rPr>
                    <a:t>CHANGES</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828" name="Freeform 100"/>
                <p:cNvSpPr>
                  <a:spLocks/>
                </p:cNvSpPr>
                <p:nvPr/>
              </p:nvSpPr>
              <p:spPr bwMode="auto">
                <a:xfrm>
                  <a:off x="2978" y="1063"/>
                  <a:ext cx="655" cy="322"/>
                </a:xfrm>
                <a:custGeom>
                  <a:avLst/>
                  <a:gdLst>
                    <a:gd name="T0" fmla="*/ 218 w 655"/>
                    <a:gd name="T1" fmla="*/ 161 h 322"/>
                    <a:gd name="T2" fmla="*/ 218 w 655"/>
                    <a:gd name="T3" fmla="*/ 242 h 322"/>
                    <a:gd name="T4" fmla="*/ 108 w 655"/>
                    <a:gd name="T5" fmla="*/ 242 h 322"/>
                    <a:gd name="T6" fmla="*/ 327 w 655"/>
                    <a:gd name="T7" fmla="*/ 322 h 322"/>
                    <a:gd name="T8" fmla="*/ 545 w 655"/>
                    <a:gd name="T9" fmla="*/ 242 h 322"/>
                    <a:gd name="T10" fmla="*/ 436 w 655"/>
                    <a:gd name="T11" fmla="*/ 242 h 322"/>
                    <a:gd name="T12" fmla="*/ 436 w 655"/>
                    <a:gd name="T13" fmla="*/ 161 h 322"/>
                    <a:gd name="T14" fmla="*/ 655 w 655"/>
                    <a:gd name="T15" fmla="*/ 161 h 322"/>
                    <a:gd name="T16" fmla="*/ 655 w 655"/>
                    <a:gd name="T17" fmla="*/ 0 h 322"/>
                    <a:gd name="T18" fmla="*/ 0 w 655"/>
                    <a:gd name="T19" fmla="*/ 0 h 322"/>
                    <a:gd name="T20" fmla="*/ 0 w 655"/>
                    <a:gd name="T21" fmla="*/ 161 h 322"/>
                    <a:gd name="T22" fmla="*/ 218 w 655"/>
                    <a:gd name="T23" fmla="*/ 161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55" h="322">
                      <a:moveTo>
                        <a:pt x="218" y="161"/>
                      </a:moveTo>
                      <a:lnTo>
                        <a:pt x="218" y="242"/>
                      </a:lnTo>
                      <a:lnTo>
                        <a:pt x="108" y="242"/>
                      </a:lnTo>
                      <a:lnTo>
                        <a:pt x="327" y="322"/>
                      </a:lnTo>
                      <a:lnTo>
                        <a:pt x="545" y="242"/>
                      </a:lnTo>
                      <a:lnTo>
                        <a:pt x="436" y="242"/>
                      </a:lnTo>
                      <a:lnTo>
                        <a:pt x="436" y="161"/>
                      </a:lnTo>
                      <a:lnTo>
                        <a:pt x="655" y="161"/>
                      </a:lnTo>
                      <a:lnTo>
                        <a:pt x="655" y="0"/>
                      </a:lnTo>
                      <a:lnTo>
                        <a:pt x="0" y="0"/>
                      </a:lnTo>
                      <a:lnTo>
                        <a:pt x="0" y="161"/>
                      </a:lnTo>
                      <a:lnTo>
                        <a:pt x="218" y="161"/>
                      </a:lnTo>
                      <a:close/>
                    </a:path>
                  </a:pathLst>
                </a:custGeom>
                <a:solidFill>
                  <a:srgbClr val="E6E6E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29" name="Freeform 101"/>
                <p:cNvSpPr>
                  <a:spLocks/>
                </p:cNvSpPr>
                <p:nvPr/>
              </p:nvSpPr>
              <p:spPr bwMode="auto">
                <a:xfrm>
                  <a:off x="2978" y="1063"/>
                  <a:ext cx="655" cy="322"/>
                </a:xfrm>
                <a:custGeom>
                  <a:avLst/>
                  <a:gdLst>
                    <a:gd name="T0" fmla="*/ 218 w 655"/>
                    <a:gd name="T1" fmla="*/ 161 h 322"/>
                    <a:gd name="T2" fmla="*/ 218 w 655"/>
                    <a:gd name="T3" fmla="*/ 242 h 322"/>
                    <a:gd name="T4" fmla="*/ 108 w 655"/>
                    <a:gd name="T5" fmla="*/ 242 h 322"/>
                    <a:gd name="T6" fmla="*/ 327 w 655"/>
                    <a:gd name="T7" fmla="*/ 322 h 322"/>
                    <a:gd name="T8" fmla="*/ 545 w 655"/>
                    <a:gd name="T9" fmla="*/ 242 h 322"/>
                    <a:gd name="T10" fmla="*/ 436 w 655"/>
                    <a:gd name="T11" fmla="*/ 242 h 322"/>
                    <a:gd name="T12" fmla="*/ 436 w 655"/>
                    <a:gd name="T13" fmla="*/ 161 h 322"/>
                    <a:gd name="T14" fmla="*/ 655 w 655"/>
                    <a:gd name="T15" fmla="*/ 161 h 322"/>
                    <a:gd name="T16" fmla="*/ 655 w 655"/>
                    <a:gd name="T17" fmla="*/ 0 h 322"/>
                    <a:gd name="T18" fmla="*/ 0 w 655"/>
                    <a:gd name="T19" fmla="*/ 0 h 322"/>
                    <a:gd name="T20" fmla="*/ 0 w 655"/>
                    <a:gd name="T21" fmla="*/ 161 h 322"/>
                    <a:gd name="T22" fmla="*/ 218 w 655"/>
                    <a:gd name="T23" fmla="*/ 161 h 3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55" h="322">
                      <a:moveTo>
                        <a:pt x="218" y="161"/>
                      </a:moveTo>
                      <a:lnTo>
                        <a:pt x="218" y="242"/>
                      </a:lnTo>
                      <a:lnTo>
                        <a:pt x="108" y="242"/>
                      </a:lnTo>
                      <a:lnTo>
                        <a:pt x="327" y="322"/>
                      </a:lnTo>
                      <a:lnTo>
                        <a:pt x="545" y="242"/>
                      </a:lnTo>
                      <a:lnTo>
                        <a:pt x="436" y="242"/>
                      </a:lnTo>
                      <a:lnTo>
                        <a:pt x="436" y="161"/>
                      </a:lnTo>
                      <a:lnTo>
                        <a:pt x="655" y="161"/>
                      </a:lnTo>
                      <a:lnTo>
                        <a:pt x="655" y="0"/>
                      </a:lnTo>
                      <a:lnTo>
                        <a:pt x="0" y="0"/>
                      </a:lnTo>
                      <a:lnTo>
                        <a:pt x="0" y="161"/>
                      </a:lnTo>
                      <a:lnTo>
                        <a:pt x="218" y="161"/>
                      </a:lnTo>
                      <a:close/>
                    </a:path>
                  </a:pathLst>
                </a:custGeom>
                <a:noFill/>
                <a:ln w="1588">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30" name="Rectangle 102"/>
                <p:cNvSpPr>
                  <a:spLocks noChangeArrowheads="1"/>
                </p:cNvSpPr>
                <p:nvPr/>
              </p:nvSpPr>
              <p:spPr bwMode="auto">
                <a:xfrm>
                  <a:off x="3117" y="1109"/>
                  <a:ext cx="234" cy="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700" b="0" i="0" u="none" strike="noStrike" kern="1200" cap="none" spc="0" normalizeH="0" baseline="0" noProof="0">
                      <a:ln>
                        <a:noFill/>
                      </a:ln>
                      <a:solidFill>
                        <a:srgbClr val="000000"/>
                      </a:solidFill>
                      <a:effectLst/>
                      <a:uLnTx/>
                      <a:uFillTx/>
                      <a:latin typeface="Arial" panose="020B0604020202020204" pitchFamily="34" charset="0"/>
                      <a:ea typeface="+mn-ea"/>
                      <a:cs typeface="+mn-cs"/>
                    </a:rPr>
                    <a:t>BENEFITS</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831" name="Line 103"/>
                <p:cNvSpPr>
                  <a:spLocks noChangeShapeType="1"/>
                </p:cNvSpPr>
                <p:nvPr/>
              </p:nvSpPr>
              <p:spPr bwMode="auto">
                <a:xfrm>
                  <a:off x="2104" y="2672"/>
                  <a:ext cx="837" cy="154"/>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32" name="Freeform 104"/>
                <p:cNvSpPr>
                  <a:spLocks/>
                </p:cNvSpPr>
                <p:nvPr/>
              </p:nvSpPr>
              <p:spPr bwMode="auto">
                <a:xfrm>
                  <a:off x="2923" y="2806"/>
                  <a:ext cx="55" cy="36"/>
                </a:xfrm>
                <a:custGeom>
                  <a:avLst/>
                  <a:gdLst>
                    <a:gd name="T0" fmla="*/ 55 w 55"/>
                    <a:gd name="T1" fmla="*/ 27 h 36"/>
                    <a:gd name="T2" fmla="*/ 0 w 55"/>
                    <a:gd name="T3" fmla="*/ 36 h 36"/>
                    <a:gd name="T4" fmla="*/ 2 w 55"/>
                    <a:gd name="T5" fmla="*/ 34 h 36"/>
                    <a:gd name="T6" fmla="*/ 4 w 55"/>
                    <a:gd name="T7" fmla="*/ 32 h 36"/>
                    <a:gd name="T8" fmla="*/ 6 w 55"/>
                    <a:gd name="T9" fmla="*/ 30 h 36"/>
                    <a:gd name="T10" fmla="*/ 7 w 55"/>
                    <a:gd name="T11" fmla="*/ 28 h 36"/>
                    <a:gd name="T12" fmla="*/ 9 w 55"/>
                    <a:gd name="T13" fmla="*/ 26 h 36"/>
                    <a:gd name="T14" fmla="*/ 10 w 55"/>
                    <a:gd name="T15" fmla="*/ 24 h 36"/>
                    <a:gd name="T16" fmla="*/ 11 w 55"/>
                    <a:gd name="T17" fmla="*/ 21 h 36"/>
                    <a:gd name="T18" fmla="*/ 12 w 55"/>
                    <a:gd name="T19" fmla="*/ 19 h 36"/>
                    <a:gd name="T20" fmla="*/ 13 w 55"/>
                    <a:gd name="T21" fmla="*/ 17 h 36"/>
                    <a:gd name="T22" fmla="*/ 13 w 55"/>
                    <a:gd name="T23" fmla="*/ 15 h 36"/>
                    <a:gd name="T24" fmla="*/ 13 w 55"/>
                    <a:gd name="T25" fmla="*/ 12 h 36"/>
                    <a:gd name="T26" fmla="*/ 13 w 55"/>
                    <a:gd name="T27" fmla="*/ 10 h 36"/>
                    <a:gd name="T28" fmla="*/ 13 w 55"/>
                    <a:gd name="T29" fmla="*/ 7 h 36"/>
                    <a:gd name="T30" fmla="*/ 13 w 55"/>
                    <a:gd name="T31" fmla="*/ 5 h 36"/>
                    <a:gd name="T32" fmla="*/ 13 w 55"/>
                    <a:gd name="T33" fmla="*/ 3 h 36"/>
                    <a:gd name="T34" fmla="*/ 12 w 55"/>
                    <a:gd name="T35" fmla="*/ 0 h 36"/>
                    <a:gd name="T36" fmla="*/ 12 w 55"/>
                    <a:gd name="T37" fmla="*/ 0 h 36"/>
                    <a:gd name="T38" fmla="*/ 55 w 55"/>
                    <a:gd name="T39" fmla="*/ 27 h 36"/>
                    <a:gd name="T40" fmla="*/ 55 w 55"/>
                    <a:gd name="T41" fmla="*/ 27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5" h="36">
                      <a:moveTo>
                        <a:pt x="55" y="27"/>
                      </a:moveTo>
                      <a:lnTo>
                        <a:pt x="0" y="36"/>
                      </a:lnTo>
                      <a:lnTo>
                        <a:pt x="2" y="34"/>
                      </a:lnTo>
                      <a:lnTo>
                        <a:pt x="4" y="32"/>
                      </a:lnTo>
                      <a:lnTo>
                        <a:pt x="6" y="30"/>
                      </a:lnTo>
                      <a:lnTo>
                        <a:pt x="7" y="28"/>
                      </a:lnTo>
                      <a:lnTo>
                        <a:pt x="9" y="26"/>
                      </a:lnTo>
                      <a:lnTo>
                        <a:pt x="10" y="24"/>
                      </a:lnTo>
                      <a:lnTo>
                        <a:pt x="11" y="21"/>
                      </a:lnTo>
                      <a:lnTo>
                        <a:pt x="12" y="19"/>
                      </a:lnTo>
                      <a:lnTo>
                        <a:pt x="13" y="17"/>
                      </a:lnTo>
                      <a:lnTo>
                        <a:pt x="13" y="15"/>
                      </a:lnTo>
                      <a:lnTo>
                        <a:pt x="13" y="12"/>
                      </a:lnTo>
                      <a:lnTo>
                        <a:pt x="13" y="10"/>
                      </a:lnTo>
                      <a:lnTo>
                        <a:pt x="13" y="7"/>
                      </a:lnTo>
                      <a:lnTo>
                        <a:pt x="13" y="5"/>
                      </a:lnTo>
                      <a:lnTo>
                        <a:pt x="13" y="3"/>
                      </a:lnTo>
                      <a:lnTo>
                        <a:pt x="12" y="0"/>
                      </a:lnTo>
                      <a:lnTo>
                        <a:pt x="12" y="0"/>
                      </a:lnTo>
                      <a:lnTo>
                        <a:pt x="55" y="27"/>
                      </a:lnTo>
                      <a:lnTo>
                        <a:pt x="5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33" name="Line 105"/>
                <p:cNvSpPr>
                  <a:spLocks noChangeShapeType="1"/>
                </p:cNvSpPr>
                <p:nvPr/>
              </p:nvSpPr>
              <p:spPr bwMode="auto">
                <a:xfrm>
                  <a:off x="2104" y="1707"/>
                  <a:ext cx="837" cy="154"/>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34" name="Freeform 106"/>
                <p:cNvSpPr>
                  <a:spLocks/>
                </p:cNvSpPr>
                <p:nvPr/>
              </p:nvSpPr>
              <p:spPr bwMode="auto">
                <a:xfrm>
                  <a:off x="2923" y="1841"/>
                  <a:ext cx="55" cy="36"/>
                </a:xfrm>
                <a:custGeom>
                  <a:avLst/>
                  <a:gdLst>
                    <a:gd name="T0" fmla="*/ 55 w 55"/>
                    <a:gd name="T1" fmla="*/ 27 h 36"/>
                    <a:gd name="T2" fmla="*/ 0 w 55"/>
                    <a:gd name="T3" fmla="*/ 36 h 36"/>
                    <a:gd name="T4" fmla="*/ 2 w 55"/>
                    <a:gd name="T5" fmla="*/ 34 h 36"/>
                    <a:gd name="T6" fmla="*/ 4 w 55"/>
                    <a:gd name="T7" fmla="*/ 32 h 36"/>
                    <a:gd name="T8" fmla="*/ 6 w 55"/>
                    <a:gd name="T9" fmla="*/ 30 h 36"/>
                    <a:gd name="T10" fmla="*/ 7 w 55"/>
                    <a:gd name="T11" fmla="*/ 28 h 36"/>
                    <a:gd name="T12" fmla="*/ 9 w 55"/>
                    <a:gd name="T13" fmla="*/ 26 h 36"/>
                    <a:gd name="T14" fmla="*/ 10 w 55"/>
                    <a:gd name="T15" fmla="*/ 24 h 36"/>
                    <a:gd name="T16" fmla="*/ 11 w 55"/>
                    <a:gd name="T17" fmla="*/ 21 h 36"/>
                    <a:gd name="T18" fmla="*/ 12 w 55"/>
                    <a:gd name="T19" fmla="*/ 19 h 36"/>
                    <a:gd name="T20" fmla="*/ 13 w 55"/>
                    <a:gd name="T21" fmla="*/ 17 h 36"/>
                    <a:gd name="T22" fmla="*/ 13 w 55"/>
                    <a:gd name="T23" fmla="*/ 15 h 36"/>
                    <a:gd name="T24" fmla="*/ 13 w 55"/>
                    <a:gd name="T25" fmla="*/ 12 h 36"/>
                    <a:gd name="T26" fmla="*/ 13 w 55"/>
                    <a:gd name="T27" fmla="*/ 9 h 36"/>
                    <a:gd name="T28" fmla="*/ 13 w 55"/>
                    <a:gd name="T29" fmla="*/ 7 h 36"/>
                    <a:gd name="T30" fmla="*/ 13 w 55"/>
                    <a:gd name="T31" fmla="*/ 5 h 36"/>
                    <a:gd name="T32" fmla="*/ 13 w 55"/>
                    <a:gd name="T33" fmla="*/ 3 h 36"/>
                    <a:gd name="T34" fmla="*/ 12 w 55"/>
                    <a:gd name="T35" fmla="*/ 0 h 36"/>
                    <a:gd name="T36" fmla="*/ 55 w 55"/>
                    <a:gd name="T37" fmla="*/ 27 h 36"/>
                    <a:gd name="T38" fmla="*/ 55 w 55"/>
                    <a:gd name="T39" fmla="*/ 27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5" h="36">
                      <a:moveTo>
                        <a:pt x="55" y="27"/>
                      </a:moveTo>
                      <a:lnTo>
                        <a:pt x="0" y="36"/>
                      </a:lnTo>
                      <a:lnTo>
                        <a:pt x="2" y="34"/>
                      </a:lnTo>
                      <a:lnTo>
                        <a:pt x="4" y="32"/>
                      </a:lnTo>
                      <a:lnTo>
                        <a:pt x="6" y="30"/>
                      </a:lnTo>
                      <a:lnTo>
                        <a:pt x="7" y="28"/>
                      </a:lnTo>
                      <a:lnTo>
                        <a:pt x="9" y="26"/>
                      </a:lnTo>
                      <a:lnTo>
                        <a:pt x="10" y="24"/>
                      </a:lnTo>
                      <a:lnTo>
                        <a:pt x="11" y="21"/>
                      </a:lnTo>
                      <a:lnTo>
                        <a:pt x="12" y="19"/>
                      </a:lnTo>
                      <a:lnTo>
                        <a:pt x="13" y="17"/>
                      </a:lnTo>
                      <a:lnTo>
                        <a:pt x="13" y="15"/>
                      </a:lnTo>
                      <a:lnTo>
                        <a:pt x="13" y="12"/>
                      </a:lnTo>
                      <a:lnTo>
                        <a:pt x="13" y="9"/>
                      </a:lnTo>
                      <a:lnTo>
                        <a:pt x="13" y="7"/>
                      </a:lnTo>
                      <a:lnTo>
                        <a:pt x="13" y="5"/>
                      </a:lnTo>
                      <a:lnTo>
                        <a:pt x="13" y="3"/>
                      </a:lnTo>
                      <a:lnTo>
                        <a:pt x="12" y="0"/>
                      </a:lnTo>
                      <a:lnTo>
                        <a:pt x="55" y="27"/>
                      </a:lnTo>
                      <a:lnTo>
                        <a:pt x="55" y="2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35" name="Line 107"/>
                <p:cNvSpPr>
                  <a:spLocks noChangeShapeType="1"/>
                </p:cNvSpPr>
                <p:nvPr/>
              </p:nvSpPr>
              <p:spPr bwMode="auto">
                <a:xfrm flipH="1" flipV="1">
                  <a:off x="3656" y="2372"/>
                  <a:ext cx="741" cy="70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36" name="Freeform 108"/>
                <p:cNvSpPr>
                  <a:spLocks/>
                </p:cNvSpPr>
                <p:nvPr/>
              </p:nvSpPr>
              <p:spPr bwMode="auto">
                <a:xfrm>
                  <a:off x="3633" y="2351"/>
                  <a:ext cx="51" cy="40"/>
                </a:xfrm>
                <a:custGeom>
                  <a:avLst/>
                  <a:gdLst>
                    <a:gd name="T0" fmla="*/ 0 w 51"/>
                    <a:gd name="T1" fmla="*/ 0 h 40"/>
                    <a:gd name="T2" fmla="*/ 51 w 51"/>
                    <a:gd name="T3" fmla="*/ 17 h 40"/>
                    <a:gd name="T4" fmla="*/ 47 w 51"/>
                    <a:gd name="T5" fmla="*/ 18 h 40"/>
                    <a:gd name="T6" fmla="*/ 44 w 51"/>
                    <a:gd name="T7" fmla="*/ 18 h 40"/>
                    <a:gd name="T8" fmla="*/ 41 w 51"/>
                    <a:gd name="T9" fmla="*/ 19 h 40"/>
                    <a:gd name="T10" fmla="*/ 38 w 51"/>
                    <a:gd name="T11" fmla="*/ 20 h 40"/>
                    <a:gd name="T12" fmla="*/ 35 w 51"/>
                    <a:gd name="T13" fmla="*/ 21 h 40"/>
                    <a:gd name="T14" fmla="*/ 32 w 51"/>
                    <a:gd name="T15" fmla="*/ 23 h 40"/>
                    <a:gd name="T16" fmla="*/ 30 w 51"/>
                    <a:gd name="T17" fmla="*/ 24 h 40"/>
                    <a:gd name="T18" fmla="*/ 27 w 51"/>
                    <a:gd name="T19" fmla="*/ 25 h 40"/>
                    <a:gd name="T20" fmla="*/ 25 w 51"/>
                    <a:gd name="T21" fmla="*/ 26 h 40"/>
                    <a:gd name="T22" fmla="*/ 22 w 51"/>
                    <a:gd name="T23" fmla="*/ 28 h 40"/>
                    <a:gd name="T24" fmla="*/ 18 w 51"/>
                    <a:gd name="T25" fmla="*/ 32 h 40"/>
                    <a:gd name="T26" fmla="*/ 16 w 51"/>
                    <a:gd name="T27" fmla="*/ 34 h 40"/>
                    <a:gd name="T28" fmla="*/ 14 w 51"/>
                    <a:gd name="T29" fmla="*/ 36 h 40"/>
                    <a:gd name="T30" fmla="*/ 12 w 51"/>
                    <a:gd name="T31" fmla="*/ 38 h 40"/>
                    <a:gd name="T32" fmla="*/ 11 w 51"/>
                    <a:gd name="T33" fmla="*/ 40 h 40"/>
                    <a:gd name="T34" fmla="*/ 0 w 51"/>
                    <a:gd name="T35" fmla="*/ 0 h 40"/>
                    <a:gd name="T36" fmla="*/ 0 w 51"/>
                    <a:gd name="T37" fmla="*/ 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1" h="40">
                      <a:moveTo>
                        <a:pt x="0" y="0"/>
                      </a:moveTo>
                      <a:lnTo>
                        <a:pt x="51" y="17"/>
                      </a:lnTo>
                      <a:lnTo>
                        <a:pt x="47" y="18"/>
                      </a:lnTo>
                      <a:lnTo>
                        <a:pt x="44" y="18"/>
                      </a:lnTo>
                      <a:lnTo>
                        <a:pt x="41" y="19"/>
                      </a:lnTo>
                      <a:lnTo>
                        <a:pt x="38" y="20"/>
                      </a:lnTo>
                      <a:lnTo>
                        <a:pt x="35" y="21"/>
                      </a:lnTo>
                      <a:lnTo>
                        <a:pt x="32" y="23"/>
                      </a:lnTo>
                      <a:lnTo>
                        <a:pt x="30" y="24"/>
                      </a:lnTo>
                      <a:lnTo>
                        <a:pt x="27" y="25"/>
                      </a:lnTo>
                      <a:lnTo>
                        <a:pt x="25" y="26"/>
                      </a:lnTo>
                      <a:lnTo>
                        <a:pt x="22" y="28"/>
                      </a:lnTo>
                      <a:lnTo>
                        <a:pt x="18" y="32"/>
                      </a:lnTo>
                      <a:lnTo>
                        <a:pt x="16" y="34"/>
                      </a:lnTo>
                      <a:lnTo>
                        <a:pt x="14" y="36"/>
                      </a:lnTo>
                      <a:lnTo>
                        <a:pt x="12" y="38"/>
                      </a:lnTo>
                      <a:lnTo>
                        <a:pt x="11" y="40"/>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37" name="Line 109"/>
                <p:cNvSpPr>
                  <a:spLocks noChangeShapeType="1"/>
                </p:cNvSpPr>
                <p:nvPr/>
              </p:nvSpPr>
              <p:spPr bwMode="auto">
                <a:xfrm flipV="1">
                  <a:off x="2104" y="1880"/>
                  <a:ext cx="840" cy="31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38" name="Freeform 110"/>
                <p:cNvSpPr>
                  <a:spLocks/>
                </p:cNvSpPr>
                <p:nvPr/>
              </p:nvSpPr>
              <p:spPr bwMode="auto">
                <a:xfrm>
                  <a:off x="2922" y="1868"/>
                  <a:ext cx="56" cy="33"/>
                </a:xfrm>
                <a:custGeom>
                  <a:avLst/>
                  <a:gdLst>
                    <a:gd name="T0" fmla="*/ 56 w 56"/>
                    <a:gd name="T1" fmla="*/ 0 h 33"/>
                    <a:gd name="T2" fmla="*/ 22 w 56"/>
                    <a:gd name="T3" fmla="*/ 33 h 33"/>
                    <a:gd name="T4" fmla="*/ 22 w 56"/>
                    <a:gd name="T5" fmla="*/ 30 h 33"/>
                    <a:gd name="T6" fmla="*/ 22 w 56"/>
                    <a:gd name="T7" fmla="*/ 28 h 33"/>
                    <a:gd name="T8" fmla="*/ 21 w 56"/>
                    <a:gd name="T9" fmla="*/ 25 h 33"/>
                    <a:gd name="T10" fmla="*/ 21 w 56"/>
                    <a:gd name="T11" fmla="*/ 23 h 33"/>
                    <a:gd name="T12" fmla="*/ 19 w 56"/>
                    <a:gd name="T13" fmla="*/ 21 h 33"/>
                    <a:gd name="T14" fmla="*/ 19 w 56"/>
                    <a:gd name="T15" fmla="*/ 19 h 33"/>
                    <a:gd name="T16" fmla="*/ 18 w 56"/>
                    <a:gd name="T17" fmla="*/ 17 h 33"/>
                    <a:gd name="T18" fmla="*/ 16 w 56"/>
                    <a:gd name="T19" fmla="*/ 14 h 33"/>
                    <a:gd name="T20" fmla="*/ 15 w 56"/>
                    <a:gd name="T21" fmla="*/ 12 h 33"/>
                    <a:gd name="T22" fmla="*/ 13 w 56"/>
                    <a:gd name="T23" fmla="*/ 10 h 33"/>
                    <a:gd name="T24" fmla="*/ 11 w 56"/>
                    <a:gd name="T25" fmla="*/ 8 h 33"/>
                    <a:gd name="T26" fmla="*/ 9 w 56"/>
                    <a:gd name="T27" fmla="*/ 6 h 33"/>
                    <a:gd name="T28" fmla="*/ 7 w 56"/>
                    <a:gd name="T29" fmla="*/ 5 h 33"/>
                    <a:gd name="T30" fmla="*/ 4 w 56"/>
                    <a:gd name="T31" fmla="*/ 3 h 33"/>
                    <a:gd name="T32" fmla="*/ 2 w 56"/>
                    <a:gd name="T33" fmla="*/ 1 h 33"/>
                    <a:gd name="T34" fmla="*/ 0 w 56"/>
                    <a:gd name="T35" fmla="*/ 0 h 33"/>
                    <a:gd name="T36" fmla="*/ 56 w 56"/>
                    <a:gd name="T37" fmla="*/ 0 h 33"/>
                    <a:gd name="T38" fmla="*/ 56 w 56"/>
                    <a:gd name="T39"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6" h="33">
                      <a:moveTo>
                        <a:pt x="56" y="0"/>
                      </a:moveTo>
                      <a:lnTo>
                        <a:pt x="22" y="33"/>
                      </a:lnTo>
                      <a:lnTo>
                        <a:pt x="22" y="30"/>
                      </a:lnTo>
                      <a:lnTo>
                        <a:pt x="22" y="28"/>
                      </a:lnTo>
                      <a:lnTo>
                        <a:pt x="21" y="25"/>
                      </a:lnTo>
                      <a:lnTo>
                        <a:pt x="21" y="23"/>
                      </a:lnTo>
                      <a:lnTo>
                        <a:pt x="19" y="21"/>
                      </a:lnTo>
                      <a:lnTo>
                        <a:pt x="19" y="19"/>
                      </a:lnTo>
                      <a:lnTo>
                        <a:pt x="18" y="17"/>
                      </a:lnTo>
                      <a:lnTo>
                        <a:pt x="16" y="14"/>
                      </a:lnTo>
                      <a:lnTo>
                        <a:pt x="15" y="12"/>
                      </a:lnTo>
                      <a:lnTo>
                        <a:pt x="13" y="10"/>
                      </a:lnTo>
                      <a:lnTo>
                        <a:pt x="11" y="8"/>
                      </a:lnTo>
                      <a:lnTo>
                        <a:pt x="9" y="6"/>
                      </a:lnTo>
                      <a:lnTo>
                        <a:pt x="7" y="5"/>
                      </a:lnTo>
                      <a:lnTo>
                        <a:pt x="4" y="3"/>
                      </a:lnTo>
                      <a:lnTo>
                        <a:pt x="2" y="1"/>
                      </a:lnTo>
                      <a:lnTo>
                        <a:pt x="0" y="0"/>
                      </a:lnTo>
                      <a:lnTo>
                        <a:pt x="56" y="0"/>
                      </a:lnTo>
                      <a:lnTo>
                        <a:pt x="56"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39" name="Rectangle 111"/>
                <p:cNvSpPr>
                  <a:spLocks noChangeArrowheads="1"/>
                </p:cNvSpPr>
                <p:nvPr/>
              </p:nvSpPr>
              <p:spPr bwMode="auto">
                <a:xfrm>
                  <a:off x="4397" y="1707"/>
                  <a:ext cx="656" cy="3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40" name="Rectangle 112"/>
                <p:cNvSpPr>
                  <a:spLocks noChangeArrowheads="1"/>
                </p:cNvSpPr>
                <p:nvPr/>
              </p:nvSpPr>
              <p:spPr bwMode="auto">
                <a:xfrm>
                  <a:off x="4397" y="1707"/>
                  <a:ext cx="656" cy="322"/>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44" name="Line 116"/>
                <p:cNvSpPr>
                  <a:spLocks noChangeShapeType="1"/>
                </p:cNvSpPr>
                <p:nvPr/>
              </p:nvSpPr>
              <p:spPr bwMode="auto">
                <a:xfrm flipH="1" flipV="1">
                  <a:off x="5087" y="2685"/>
                  <a:ext cx="184" cy="68"/>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45" name="Freeform 117"/>
                <p:cNvSpPr>
                  <a:spLocks/>
                </p:cNvSpPr>
                <p:nvPr/>
              </p:nvSpPr>
              <p:spPr bwMode="auto">
                <a:xfrm>
                  <a:off x="5053" y="2672"/>
                  <a:ext cx="56" cy="33"/>
                </a:xfrm>
                <a:custGeom>
                  <a:avLst/>
                  <a:gdLst>
                    <a:gd name="T0" fmla="*/ 0 w 56"/>
                    <a:gd name="T1" fmla="*/ 0 h 33"/>
                    <a:gd name="T2" fmla="*/ 56 w 56"/>
                    <a:gd name="T3" fmla="*/ 0 h 33"/>
                    <a:gd name="T4" fmla="*/ 51 w 56"/>
                    <a:gd name="T5" fmla="*/ 3 h 33"/>
                    <a:gd name="T6" fmla="*/ 48 w 56"/>
                    <a:gd name="T7" fmla="*/ 5 h 33"/>
                    <a:gd name="T8" fmla="*/ 46 w 56"/>
                    <a:gd name="T9" fmla="*/ 7 h 33"/>
                    <a:gd name="T10" fmla="*/ 44 w 56"/>
                    <a:gd name="T11" fmla="*/ 9 h 33"/>
                    <a:gd name="T12" fmla="*/ 43 w 56"/>
                    <a:gd name="T13" fmla="*/ 11 h 33"/>
                    <a:gd name="T14" fmla="*/ 41 w 56"/>
                    <a:gd name="T15" fmla="*/ 13 h 33"/>
                    <a:gd name="T16" fmla="*/ 39 w 56"/>
                    <a:gd name="T17" fmla="*/ 15 h 33"/>
                    <a:gd name="T18" fmla="*/ 38 w 56"/>
                    <a:gd name="T19" fmla="*/ 17 h 33"/>
                    <a:gd name="T20" fmla="*/ 37 w 56"/>
                    <a:gd name="T21" fmla="*/ 19 h 33"/>
                    <a:gd name="T22" fmla="*/ 36 w 56"/>
                    <a:gd name="T23" fmla="*/ 21 h 33"/>
                    <a:gd name="T24" fmla="*/ 35 w 56"/>
                    <a:gd name="T25" fmla="*/ 24 h 33"/>
                    <a:gd name="T26" fmla="*/ 34 w 56"/>
                    <a:gd name="T27" fmla="*/ 26 h 33"/>
                    <a:gd name="T28" fmla="*/ 34 w 56"/>
                    <a:gd name="T29" fmla="*/ 29 h 33"/>
                    <a:gd name="T30" fmla="*/ 33 w 56"/>
                    <a:gd name="T31" fmla="*/ 31 h 33"/>
                    <a:gd name="T32" fmla="*/ 33 w 56"/>
                    <a:gd name="T33" fmla="*/ 33 h 33"/>
                    <a:gd name="T34" fmla="*/ 0 w 56"/>
                    <a:gd name="T35" fmla="*/ 0 h 33"/>
                    <a:gd name="T36" fmla="*/ 0 w 56"/>
                    <a:gd name="T37" fmla="*/ 0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56" h="33">
                      <a:moveTo>
                        <a:pt x="0" y="0"/>
                      </a:moveTo>
                      <a:lnTo>
                        <a:pt x="56" y="0"/>
                      </a:lnTo>
                      <a:lnTo>
                        <a:pt x="51" y="3"/>
                      </a:lnTo>
                      <a:lnTo>
                        <a:pt x="48" y="5"/>
                      </a:lnTo>
                      <a:lnTo>
                        <a:pt x="46" y="7"/>
                      </a:lnTo>
                      <a:lnTo>
                        <a:pt x="44" y="9"/>
                      </a:lnTo>
                      <a:lnTo>
                        <a:pt x="43" y="11"/>
                      </a:lnTo>
                      <a:lnTo>
                        <a:pt x="41" y="13"/>
                      </a:lnTo>
                      <a:lnTo>
                        <a:pt x="39" y="15"/>
                      </a:lnTo>
                      <a:lnTo>
                        <a:pt x="38" y="17"/>
                      </a:lnTo>
                      <a:lnTo>
                        <a:pt x="37" y="19"/>
                      </a:lnTo>
                      <a:lnTo>
                        <a:pt x="36" y="21"/>
                      </a:lnTo>
                      <a:lnTo>
                        <a:pt x="35" y="24"/>
                      </a:lnTo>
                      <a:lnTo>
                        <a:pt x="34" y="26"/>
                      </a:lnTo>
                      <a:lnTo>
                        <a:pt x="34" y="29"/>
                      </a:lnTo>
                      <a:lnTo>
                        <a:pt x="33" y="31"/>
                      </a:lnTo>
                      <a:lnTo>
                        <a:pt x="33" y="33"/>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46" name="Rectangle 118"/>
                <p:cNvSpPr>
                  <a:spLocks noChangeArrowheads="1"/>
                </p:cNvSpPr>
                <p:nvPr/>
              </p:nvSpPr>
              <p:spPr bwMode="auto">
                <a:xfrm>
                  <a:off x="5271" y="2431"/>
                  <a:ext cx="656" cy="1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47" name="Rectangle 119"/>
                <p:cNvSpPr>
                  <a:spLocks noChangeArrowheads="1"/>
                </p:cNvSpPr>
                <p:nvPr/>
              </p:nvSpPr>
              <p:spPr bwMode="auto">
                <a:xfrm>
                  <a:off x="5271" y="2431"/>
                  <a:ext cx="656" cy="16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50" name="Line 122"/>
                <p:cNvSpPr>
                  <a:spLocks noChangeShapeType="1"/>
                </p:cNvSpPr>
                <p:nvPr/>
              </p:nvSpPr>
              <p:spPr bwMode="auto">
                <a:xfrm flipH="1">
                  <a:off x="5080" y="2512"/>
                  <a:ext cx="191" cy="14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51" name="Freeform 123"/>
                <p:cNvSpPr>
                  <a:spLocks/>
                </p:cNvSpPr>
                <p:nvPr/>
              </p:nvSpPr>
              <p:spPr bwMode="auto">
                <a:xfrm>
                  <a:off x="5053" y="2633"/>
                  <a:ext cx="53" cy="39"/>
                </a:xfrm>
                <a:custGeom>
                  <a:avLst/>
                  <a:gdLst>
                    <a:gd name="T0" fmla="*/ 0 w 53"/>
                    <a:gd name="T1" fmla="*/ 39 h 39"/>
                    <a:gd name="T2" fmla="*/ 18 w 53"/>
                    <a:gd name="T3" fmla="*/ 0 h 39"/>
                    <a:gd name="T4" fmla="*/ 18 w 53"/>
                    <a:gd name="T5" fmla="*/ 2 h 39"/>
                    <a:gd name="T6" fmla="*/ 20 w 53"/>
                    <a:gd name="T7" fmla="*/ 5 h 39"/>
                    <a:gd name="T8" fmla="*/ 21 w 53"/>
                    <a:gd name="T9" fmla="*/ 7 h 39"/>
                    <a:gd name="T10" fmla="*/ 23 w 53"/>
                    <a:gd name="T11" fmla="*/ 9 h 39"/>
                    <a:gd name="T12" fmla="*/ 25 w 53"/>
                    <a:gd name="T13" fmla="*/ 11 h 39"/>
                    <a:gd name="T14" fmla="*/ 27 w 53"/>
                    <a:gd name="T15" fmla="*/ 13 h 39"/>
                    <a:gd name="T16" fmla="*/ 31 w 53"/>
                    <a:gd name="T17" fmla="*/ 16 h 39"/>
                    <a:gd name="T18" fmla="*/ 36 w 53"/>
                    <a:gd name="T19" fmla="*/ 19 h 39"/>
                    <a:gd name="T20" fmla="*/ 39 w 53"/>
                    <a:gd name="T21" fmla="*/ 21 h 39"/>
                    <a:gd name="T22" fmla="*/ 41 w 53"/>
                    <a:gd name="T23" fmla="*/ 22 h 39"/>
                    <a:gd name="T24" fmla="*/ 44 w 53"/>
                    <a:gd name="T25" fmla="*/ 23 h 39"/>
                    <a:gd name="T26" fmla="*/ 47 w 53"/>
                    <a:gd name="T27" fmla="*/ 25 h 39"/>
                    <a:gd name="T28" fmla="*/ 50 w 53"/>
                    <a:gd name="T29" fmla="*/ 25 h 39"/>
                    <a:gd name="T30" fmla="*/ 53 w 53"/>
                    <a:gd name="T31" fmla="*/ 26 h 39"/>
                    <a:gd name="T32" fmla="*/ 0 w 53"/>
                    <a:gd name="T33" fmla="*/ 39 h 39"/>
                    <a:gd name="T34" fmla="*/ 0 w 53"/>
                    <a:gd name="T35" fmla="*/ 39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53" h="39">
                      <a:moveTo>
                        <a:pt x="0" y="39"/>
                      </a:moveTo>
                      <a:lnTo>
                        <a:pt x="18" y="0"/>
                      </a:lnTo>
                      <a:lnTo>
                        <a:pt x="18" y="2"/>
                      </a:lnTo>
                      <a:lnTo>
                        <a:pt x="20" y="5"/>
                      </a:lnTo>
                      <a:lnTo>
                        <a:pt x="21" y="7"/>
                      </a:lnTo>
                      <a:lnTo>
                        <a:pt x="23" y="9"/>
                      </a:lnTo>
                      <a:lnTo>
                        <a:pt x="25" y="11"/>
                      </a:lnTo>
                      <a:lnTo>
                        <a:pt x="27" y="13"/>
                      </a:lnTo>
                      <a:lnTo>
                        <a:pt x="31" y="16"/>
                      </a:lnTo>
                      <a:lnTo>
                        <a:pt x="36" y="19"/>
                      </a:lnTo>
                      <a:lnTo>
                        <a:pt x="39" y="21"/>
                      </a:lnTo>
                      <a:lnTo>
                        <a:pt x="41" y="22"/>
                      </a:lnTo>
                      <a:lnTo>
                        <a:pt x="44" y="23"/>
                      </a:lnTo>
                      <a:lnTo>
                        <a:pt x="47" y="25"/>
                      </a:lnTo>
                      <a:lnTo>
                        <a:pt x="50" y="25"/>
                      </a:lnTo>
                      <a:lnTo>
                        <a:pt x="53" y="26"/>
                      </a:lnTo>
                      <a:lnTo>
                        <a:pt x="0" y="39"/>
                      </a:lnTo>
                      <a:lnTo>
                        <a:pt x="0" y="3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52" name="Rectangle 124"/>
                <p:cNvSpPr>
                  <a:spLocks noChangeArrowheads="1"/>
                </p:cNvSpPr>
                <p:nvPr/>
              </p:nvSpPr>
              <p:spPr bwMode="auto">
                <a:xfrm>
                  <a:off x="5271" y="2672"/>
                  <a:ext cx="656" cy="1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53" name="Rectangle 125"/>
                <p:cNvSpPr>
                  <a:spLocks noChangeArrowheads="1"/>
                </p:cNvSpPr>
                <p:nvPr/>
              </p:nvSpPr>
              <p:spPr bwMode="auto">
                <a:xfrm>
                  <a:off x="5271" y="2672"/>
                  <a:ext cx="656" cy="16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56" name="Rectangle 128"/>
                <p:cNvSpPr>
                  <a:spLocks noChangeArrowheads="1"/>
                </p:cNvSpPr>
                <p:nvPr/>
              </p:nvSpPr>
              <p:spPr bwMode="auto">
                <a:xfrm>
                  <a:off x="4397" y="2914"/>
                  <a:ext cx="656" cy="3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57" name="Rectangle 129"/>
                <p:cNvSpPr>
                  <a:spLocks noChangeArrowheads="1"/>
                </p:cNvSpPr>
                <p:nvPr/>
              </p:nvSpPr>
              <p:spPr bwMode="auto">
                <a:xfrm>
                  <a:off x="4397" y="2914"/>
                  <a:ext cx="656" cy="322"/>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60" name="Rectangle 132"/>
                <p:cNvSpPr>
                  <a:spLocks noChangeArrowheads="1"/>
                </p:cNvSpPr>
                <p:nvPr/>
              </p:nvSpPr>
              <p:spPr bwMode="auto">
                <a:xfrm>
                  <a:off x="4655" y="3019"/>
                  <a:ext cx="22"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864" name="Rectangle 136"/>
                <p:cNvSpPr>
                  <a:spLocks noChangeArrowheads="1"/>
                </p:cNvSpPr>
                <p:nvPr/>
              </p:nvSpPr>
              <p:spPr bwMode="auto">
                <a:xfrm>
                  <a:off x="4397" y="2109"/>
                  <a:ext cx="656" cy="3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65" name="Rectangle 137"/>
                <p:cNvSpPr>
                  <a:spLocks noChangeArrowheads="1"/>
                </p:cNvSpPr>
                <p:nvPr/>
              </p:nvSpPr>
              <p:spPr bwMode="auto">
                <a:xfrm>
                  <a:off x="4397" y="2109"/>
                  <a:ext cx="656" cy="322"/>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69" name="Rectangle 141"/>
                <p:cNvSpPr>
                  <a:spLocks noChangeArrowheads="1"/>
                </p:cNvSpPr>
                <p:nvPr/>
              </p:nvSpPr>
              <p:spPr bwMode="auto">
                <a:xfrm>
                  <a:off x="4397" y="2512"/>
                  <a:ext cx="656" cy="32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70" name="Rectangle 142"/>
                <p:cNvSpPr>
                  <a:spLocks noChangeArrowheads="1"/>
                </p:cNvSpPr>
                <p:nvPr/>
              </p:nvSpPr>
              <p:spPr bwMode="auto">
                <a:xfrm>
                  <a:off x="4397" y="2512"/>
                  <a:ext cx="656" cy="32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74" name="Rectangle 146"/>
                <p:cNvSpPr>
                  <a:spLocks noChangeArrowheads="1"/>
                </p:cNvSpPr>
                <p:nvPr/>
              </p:nvSpPr>
              <p:spPr bwMode="auto">
                <a:xfrm>
                  <a:off x="5271" y="2994"/>
                  <a:ext cx="656" cy="16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75" name="Rectangle 147"/>
                <p:cNvSpPr>
                  <a:spLocks noChangeArrowheads="1"/>
                </p:cNvSpPr>
                <p:nvPr/>
              </p:nvSpPr>
              <p:spPr bwMode="auto">
                <a:xfrm>
                  <a:off x="5271" y="2994"/>
                  <a:ext cx="656" cy="161"/>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77" name="Rectangle 149"/>
                <p:cNvSpPr>
                  <a:spLocks noChangeArrowheads="1"/>
                </p:cNvSpPr>
                <p:nvPr/>
              </p:nvSpPr>
              <p:spPr bwMode="auto">
                <a:xfrm>
                  <a:off x="5608" y="3019"/>
                  <a:ext cx="14"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878" name="Rectangle 150"/>
                <p:cNvSpPr>
                  <a:spLocks noChangeArrowheads="1"/>
                </p:cNvSpPr>
                <p:nvPr/>
              </p:nvSpPr>
              <p:spPr bwMode="auto">
                <a:xfrm>
                  <a:off x="5628" y="3019"/>
                  <a:ext cx="22"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a:ln>
                        <a:noFill/>
                      </a:ln>
                      <a:solidFill>
                        <a:srgbClr val="000000"/>
                      </a:solidFill>
                      <a:effectLst/>
                      <a:uLnTx/>
                      <a:uFillTx/>
                      <a:latin typeface="Arial" panose="020B0604020202020204" pitchFamily="34" charset="0"/>
                      <a:ea typeface="+mn-ea"/>
                      <a:cs typeface="+mn-cs"/>
                    </a:rPr>
                    <a:t>  </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881" name="Line 153"/>
                <p:cNvSpPr>
                  <a:spLocks noChangeShapeType="1"/>
                </p:cNvSpPr>
                <p:nvPr/>
              </p:nvSpPr>
              <p:spPr bwMode="auto">
                <a:xfrm>
                  <a:off x="4725" y="2833"/>
                  <a:ext cx="0" cy="53"/>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82" name="Freeform 154"/>
                <p:cNvSpPr>
                  <a:spLocks/>
                </p:cNvSpPr>
                <p:nvPr/>
              </p:nvSpPr>
              <p:spPr bwMode="auto">
                <a:xfrm>
                  <a:off x="4700" y="2877"/>
                  <a:ext cx="50" cy="37"/>
                </a:xfrm>
                <a:custGeom>
                  <a:avLst/>
                  <a:gdLst>
                    <a:gd name="T0" fmla="*/ 25 w 50"/>
                    <a:gd name="T1" fmla="*/ 37 h 37"/>
                    <a:gd name="T2" fmla="*/ 0 w 50"/>
                    <a:gd name="T3" fmla="*/ 0 h 37"/>
                    <a:gd name="T4" fmla="*/ 3 w 50"/>
                    <a:gd name="T5" fmla="*/ 1 h 37"/>
                    <a:gd name="T6" fmla="*/ 6 w 50"/>
                    <a:gd name="T7" fmla="*/ 2 h 37"/>
                    <a:gd name="T8" fmla="*/ 10 w 50"/>
                    <a:gd name="T9" fmla="*/ 2 h 37"/>
                    <a:gd name="T10" fmla="*/ 12 w 50"/>
                    <a:gd name="T11" fmla="*/ 3 h 37"/>
                    <a:gd name="T12" fmla="*/ 15 w 50"/>
                    <a:gd name="T13" fmla="*/ 4 h 37"/>
                    <a:gd name="T14" fmla="*/ 19 w 50"/>
                    <a:gd name="T15" fmla="*/ 4 h 37"/>
                    <a:gd name="T16" fmla="*/ 22 w 50"/>
                    <a:gd name="T17" fmla="*/ 4 h 37"/>
                    <a:gd name="T18" fmla="*/ 25 w 50"/>
                    <a:gd name="T19" fmla="*/ 4 h 37"/>
                    <a:gd name="T20" fmla="*/ 29 w 50"/>
                    <a:gd name="T21" fmla="*/ 4 h 37"/>
                    <a:gd name="T22" fmla="*/ 32 w 50"/>
                    <a:gd name="T23" fmla="*/ 4 h 37"/>
                    <a:gd name="T24" fmla="*/ 35 w 50"/>
                    <a:gd name="T25" fmla="*/ 4 h 37"/>
                    <a:gd name="T26" fmla="*/ 38 w 50"/>
                    <a:gd name="T27" fmla="*/ 3 h 37"/>
                    <a:gd name="T28" fmla="*/ 41 w 50"/>
                    <a:gd name="T29" fmla="*/ 2 h 37"/>
                    <a:gd name="T30" fmla="*/ 44 w 50"/>
                    <a:gd name="T31" fmla="*/ 2 h 37"/>
                    <a:gd name="T32" fmla="*/ 47 w 50"/>
                    <a:gd name="T33" fmla="*/ 1 h 37"/>
                    <a:gd name="T34" fmla="*/ 50 w 50"/>
                    <a:gd name="T35" fmla="*/ 0 h 37"/>
                    <a:gd name="T36" fmla="*/ 25 w 50"/>
                    <a:gd name="T37" fmla="*/ 37 h 37"/>
                    <a:gd name="T38" fmla="*/ 25 w 50"/>
                    <a:gd name="T39"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0" h="37">
                      <a:moveTo>
                        <a:pt x="25" y="37"/>
                      </a:moveTo>
                      <a:lnTo>
                        <a:pt x="0" y="0"/>
                      </a:lnTo>
                      <a:lnTo>
                        <a:pt x="3" y="1"/>
                      </a:lnTo>
                      <a:lnTo>
                        <a:pt x="6" y="2"/>
                      </a:lnTo>
                      <a:lnTo>
                        <a:pt x="10" y="2"/>
                      </a:lnTo>
                      <a:lnTo>
                        <a:pt x="12" y="3"/>
                      </a:lnTo>
                      <a:lnTo>
                        <a:pt x="15" y="4"/>
                      </a:lnTo>
                      <a:lnTo>
                        <a:pt x="19" y="4"/>
                      </a:lnTo>
                      <a:lnTo>
                        <a:pt x="22" y="4"/>
                      </a:lnTo>
                      <a:lnTo>
                        <a:pt x="25" y="4"/>
                      </a:lnTo>
                      <a:lnTo>
                        <a:pt x="29" y="4"/>
                      </a:lnTo>
                      <a:lnTo>
                        <a:pt x="32" y="4"/>
                      </a:lnTo>
                      <a:lnTo>
                        <a:pt x="35" y="4"/>
                      </a:lnTo>
                      <a:lnTo>
                        <a:pt x="38" y="3"/>
                      </a:lnTo>
                      <a:lnTo>
                        <a:pt x="41" y="2"/>
                      </a:lnTo>
                      <a:lnTo>
                        <a:pt x="44" y="2"/>
                      </a:lnTo>
                      <a:lnTo>
                        <a:pt x="47" y="1"/>
                      </a:lnTo>
                      <a:lnTo>
                        <a:pt x="50" y="0"/>
                      </a:lnTo>
                      <a:lnTo>
                        <a:pt x="25" y="37"/>
                      </a:lnTo>
                      <a:lnTo>
                        <a:pt x="25"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83" name="Line 155"/>
                <p:cNvSpPr>
                  <a:spLocks noChangeShapeType="1"/>
                </p:cNvSpPr>
                <p:nvPr/>
              </p:nvSpPr>
              <p:spPr bwMode="auto">
                <a:xfrm>
                  <a:off x="4725" y="2029"/>
                  <a:ext cx="0" cy="52"/>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84" name="Freeform 156"/>
                <p:cNvSpPr>
                  <a:spLocks/>
                </p:cNvSpPr>
                <p:nvPr/>
              </p:nvSpPr>
              <p:spPr bwMode="auto">
                <a:xfrm>
                  <a:off x="4700" y="2072"/>
                  <a:ext cx="50" cy="37"/>
                </a:xfrm>
                <a:custGeom>
                  <a:avLst/>
                  <a:gdLst>
                    <a:gd name="T0" fmla="*/ 25 w 50"/>
                    <a:gd name="T1" fmla="*/ 37 h 37"/>
                    <a:gd name="T2" fmla="*/ 0 w 50"/>
                    <a:gd name="T3" fmla="*/ 0 h 37"/>
                    <a:gd name="T4" fmla="*/ 3 w 50"/>
                    <a:gd name="T5" fmla="*/ 2 h 37"/>
                    <a:gd name="T6" fmla="*/ 6 w 50"/>
                    <a:gd name="T7" fmla="*/ 2 h 37"/>
                    <a:gd name="T8" fmla="*/ 10 w 50"/>
                    <a:gd name="T9" fmla="*/ 3 h 37"/>
                    <a:gd name="T10" fmla="*/ 12 w 50"/>
                    <a:gd name="T11" fmla="*/ 4 h 37"/>
                    <a:gd name="T12" fmla="*/ 15 w 50"/>
                    <a:gd name="T13" fmla="*/ 4 h 37"/>
                    <a:gd name="T14" fmla="*/ 19 w 50"/>
                    <a:gd name="T15" fmla="*/ 5 h 37"/>
                    <a:gd name="T16" fmla="*/ 22 w 50"/>
                    <a:gd name="T17" fmla="*/ 5 h 37"/>
                    <a:gd name="T18" fmla="*/ 25 w 50"/>
                    <a:gd name="T19" fmla="*/ 5 h 37"/>
                    <a:gd name="T20" fmla="*/ 29 w 50"/>
                    <a:gd name="T21" fmla="*/ 5 h 37"/>
                    <a:gd name="T22" fmla="*/ 32 w 50"/>
                    <a:gd name="T23" fmla="*/ 5 h 37"/>
                    <a:gd name="T24" fmla="*/ 35 w 50"/>
                    <a:gd name="T25" fmla="*/ 4 h 37"/>
                    <a:gd name="T26" fmla="*/ 38 w 50"/>
                    <a:gd name="T27" fmla="*/ 4 h 37"/>
                    <a:gd name="T28" fmla="*/ 41 w 50"/>
                    <a:gd name="T29" fmla="*/ 3 h 37"/>
                    <a:gd name="T30" fmla="*/ 44 w 50"/>
                    <a:gd name="T31" fmla="*/ 2 h 37"/>
                    <a:gd name="T32" fmla="*/ 47 w 50"/>
                    <a:gd name="T33" fmla="*/ 2 h 37"/>
                    <a:gd name="T34" fmla="*/ 50 w 50"/>
                    <a:gd name="T35" fmla="*/ 0 h 37"/>
                    <a:gd name="T36" fmla="*/ 25 w 50"/>
                    <a:gd name="T37" fmla="*/ 37 h 37"/>
                    <a:gd name="T38" fmla="*/ 25 w 50"/>
                    <a:gd name="T39"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0" h="37">
                      <a:moveTo>
                        <a:pt x="25" y="37"/>
                      </a:moveTo>
                      <a:lnTo>
                        <a:pt x="0" y="0"/>
                      </a:lnTo>
                      <a:lnTo>
                        <a:pt x="3" y="2"/>
                      </a:lnTo>
                      <a:lnTo>
                        <a:pt x="6" y="2"/>
                      </a:lnTo>
                      <a:lnTo>
                        <a:pt x="10" y="3"/>
                      </a:lnTo>
                      <a:lnTo>
                        <a:pt x="12" y="4"/>
                      </a:lnTo>
                      <a:lnTo>
                        <a:pt x="15" y="4"/>
                      </a:lnTo>
                      <a:lnTo>
                        <a:pt x="19" y="5"/>
                      </a:lnTo>
                      <a:lnTo>
                        <a:pt x="22" y="5"/>
                      </a:lnTo>
                      <a:lnTo>
                        <a:pt x="25" y="5"/>
                      </a:lnTo>
                      <a:lnTo>
                        <a:pt x="29" y="5"/>
                      </a:lnTo>
                      <a:lnTo>
                        <a:pt x="32" y="5"/>
                      </a:lnTo>
                      <a:lnTo>
                        <a:pt x="35" y="4"/>
                      </a:lnTo>
                      <a:lnTo>
                        <a:pt x="38" y="4"/>
                      </a:lnTo>
                      <a:lnTo>
                        <a:pt x="41" y="3"/>
                      </a:lnTo>
                      <a:lnTo>
                        <a:pt x="44" y="2"/>
                      </a:lnTo>
                      <a:lnTo>
                        <a:pt x="47" y="2"/>
                      </a:lnTo>
                      <a:lnTo>
                        <a:pt x="50" y="0"/>
                      </a:lnTo>
                      <a:lnTo>
                        <a:pt x="25" y="37"/>
                      </a:lnTo>
                      <a:lnTo>
                        <a:pt x="25"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85" name="Line 157"/>
                <p:cNvSpPr>
                  <a:spLocks noChangeShapeType="1"/>
                </p:cNvSpPr>
                <p:nvPr/>
              </p:nvSpPr>
              <p:spPr bwMode="auto">
                <a:xfrm>
                  <a:off x="4725" y="1627"/>
                  <a:ext cx="0" cy="52"/>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86" name="Freeform 158"/>
                <p:cNvSpPr>
                  <a:spLocks/>
                </p:cNvSpPr>
                <p:nvPr/>
              </p:nvSpPr>
              <p:spPr bwMode="auto">
                <a:xfrm>
                  <a:off x="4700" y="1670"/>
                  <a:ext cx="50" cy="37"/>
                </a:xfrm>
                <a:custGeom>
                  <a:avLst/>
                  <a:gdLst>
                    <a:gd name="T0" fmla="*/ 25 w 50"/>
                    <a:gd name="T1" fmla="*/ 37 h 37"/>
                    <a:gd name="T2" fmla="*/ 0 w 50"/>
                    <a:gd name="T3" fmla="*/ 0 h 37"/>
                    <a:gd name="T4" fmla="*/ 3 w 50"/>
                    <a:gd name="T5" fmla="*/ 1 h 37"/>
                    <a:gd name="T6" fmla="*/ 6 w 50"/>
                    <a:gd name="T7" fmla="*/ 2 h 37"/>
                    <a:gd name="T8" fmla="*/ 10 w 50"/>
                    <a:gd name="T9" fmla="*/ 3 h 37"/>
                    <a:gd name="T10" fmla="*/ 12 w 50"/>
                    <a:gd name="T11" fmla="*/ 3 h 37"/>
                    <a:gd name="T12" fmla="*/ 15 w 50"/>
                    <a:gd name="T13" fmla="*/ 4 h 37"/>
                    <a:gd name="T14" fmla="*/ 19 w 50"/>
                    <a:gd name="T15" fmla="*/ 4 h 37"/>
                    <a:gd name="T16" fmla="*/ 22 w 50"/>
                    <a:gd name="T17" fmla="*/ 4 h 37"/>
                    <a:gd name="T18" fmla="*/ 25 w 50"/>
                    <a:gd name="T19" fmla="*/ 5 h 37"/>
                    <a:gd name="T20" fmla="*/ 29 w 50"/>
                    <a:gd name="T21" fmla="*/ 4 h 37"/>
                    <a:gd name="T22" fmla="*/ 32 w 50"/>
                    <a:gd name="T23" fmla="*/ 4 h 37"/>
                    <a:gd name="T24" fmla="*/ 35 w 50"/>
                    <a:gd name="T25" fmla="*/ 4 h 37"/>
                    <a:gd name="T26" fmla="*/ 38 w 50"/>
                    <a:gd name="T27" fmla="*/ 3 h 37"/>
                    <a:gd name="T28" fmla="*/ 41 w 50"/>
                    <a:gd name="T29" fmla="*/ 3 h 37"/>
                    <a:gd name="T30" fmla="*/ 44 w 50"/>
                    <a:gd name="T31" fmla="*/ 2 h 37"/>
                    <a:gd name="T32" fmla="*/ 47 w 50"/>
                    <a:gd name="T33" fmla="*/ 1 h 37"/>
                    <a:gd name="T34" fmla="*/ 50 w 50"/>
                    <a:gd name="T35" fmla="*/ 0 h 37"/>
                    <a:gd name="T36" fmla="*/ 50 w 50"/>
                    <a:gd name="T37" fmla="*/ 0 h 37"/>
                    <a:gd name="T38" fmla="*/ 25 w 50"/>
                    <a:gd name="T39" fmla="*/ 37 h 37"/>
                    <a:gd name="T40" fmla="*/ 25 w 50"/>
                    <a:gd name="T41"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0" h="37">
                      <a:moveTo>
                        <a:pt x="25" y="37"/>
                      </a:moveTo>
                      <a:lnTo>
                        <a:pt x="0" y="0"/>
                      </a:lnTo>
                      <a:lnTo>
                        <a:pt x="3" y="1"/>
                      </a:lnTo>
                      <a:lnTo>
                        <a:pt x="6" y="2"/>
                      </a:lnTo>
                      <a:lnTo>
                        <a:pt x="10" y="3"/>
                      </a:lnTo>
                      <a:lnTo>
                        <a:pt x="12" y="3"/>
                      </a:lnTo>
                      <a:lnTo>
                        <a:pt x="15" y="4"/>
                      </a:lnTo>
                      <a:lnTo>
                        <a:pt x="19" y="4"/>
                      </a:lnTo>
                      <a:lnTo>
                        <a:pt x="22" y="4"/>
                      </a:lnTo>
                      <a:lnTo>
                        <a:pt x="25" y="5"/>
                      </a:lnTo>
                      <a:lnTo>
                        <a:pt x="29" y="4"/>
                      </a:lnTo>
                      <a:lnTo>
                        <a:pt x="32" y="4"/>
                      </a:lnTo>
                      <a:lnTo>
                        <a:pt x="35" y="4"/>
                      </a:lnTo>
                      <a:lnTo>
                        <a:pt x="38" y="3"/>
                      </a:lnTo>
                      <a:lnTo>
                        <a:pt x="41" y="3"/>
                      </a:lnTo>
                      <a:lnTo>
                        <a:pt x="44" y="2"/>
                      </a:lnTo>
                      <a:lnTo>
                        <a:pt x="47" y="1"/>
                      </a:lnTo>
                      <a:lnTo>
                        <a:pt x="50" y="0"/>
                      </a:lnTo>
                      <a:lnTo>
                        <a:pt x="50" y="0"/>
                      </a:lnTo>
                      <a:lnTo>
                        <a:pt x="25" y="37"/>
                      </a:lnTo>
                      <a:lnTo>
                        <a:pt x="25"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87" name="Line 159"/>
                <p:cNvSpPr>
                  <a:spLocks noChangeShapeType="1"/>
                </p:cNvSpPr>
                <p:nvPr/>
              </p:nvSpPr>
              <p:spPr bwMode="auto">
                <a:xfrm flipH="1">
                  <a:off x="5091" y="3075"/>
                  <a:ext cx="180" cy="0"/>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88" name="Freeform 160"/>
                <p:cNvSpPr>
                  <a:spLocks/>
                </p:cNvSpPr>
                <p:nvPr/>
              </p:nvSpPr>
              <p:spPr bwMode="auto">
                <a:xfrm>
                  <a:off x="5053" y="3056"/>
                  <a:ext cx="50" cy="37"/>
                </a:xfrm>
                <a:custGeom>
                  <a:avLst/>
                  <a:gdLst>
                    <a:gd name="T0" fmla="*/ 0 w 50"/>
                    <a:gd name="T1" fmla="*/ 19 h 37"/>
                    <a:gd name="T2" fmla="*/ 50 w 50"/>
                    <a:gd name="T3" fmla="*/ 0 h 37"/>
                    <a:gd name="T4" fmla="*/ 48 w 50"/>
                    <a:gd name="T5" fmla="*/ 2 h 37"/>
                    <a:gd name="T6" fmla="*/ 47 w 50"/>
                    <a:gd name="T7" fmla="*/ 5 h 37"/>
                    <a:gd name="T8" fmla="*/ 46 w 50"/>
                    <a:gd name="T9" fmla="*/ 7 h 37"/>
                    <a:gd name="T10" fmla="*/ 46 w 50"/>
                    <a:gd name="T11" fmla="*/ 9 h 37"/>
                    <a:gd name="T12" fmla="*/ 45 w 50"/>
                    <a:gd name="T13" fmla="*/ 11 h 37"/>
                    <a:gd name="T14" fmla="*/ 44 w 50"/>
                    <a:gd name="T15" fmla="*/ 14 h 37"/>
                    <a:gd name="T16" fmla="*/ 44 w 50"/>
                    <a:gd name="T17" fmla="*/ 16 h 37"/>
                    <a:gd name="T18" fmla="*/ 44 w 50"/>
                    <a:gd name="T19" fmla="*/ 19 h 37"/>
                    <a:gd name="T20" fmla="*/ 44 w 50"/>
                    <a:gd name="T21" fmla="*/ 21 h 37"/>
                    <a:gd name="T22" fmla="*/ 44 w 50"/>
                    <a:gd name="T23" fmla="*/ 23 h 37"/>
                    <a:gd name="T24" fmla="*/ 45 w 50"/>
                    <a:gd name="T25" fmla="*/ 25 h 37"/>
                    <a:gd name="T26" fmla="*/ 46 w 50"/>
                    <a:gd name="T27" fmla="*/ 28 h 37"/>
                    <a:gd name="T28" fmla="*/ 46 w 50"/>
                    <a:gd name="T29" fmla="*/ 30 h 37"/>
                    <a:gd name="T30" fmla="*/ 47 w 50"/>
                    <a:gd name="T31" fmla="*/ 32 h 37"/>
                    <a:gd name="T32" fmla="*/ 48 w 50"/>
                    <a:gd name="T33" fmla="*/ 35 h 37"/>
                    <a:gd name="T34" fmla="*/ 50 w 50"/>
                    <a:gd name="T35" fmla="*/ 37 h 37"/>
                    <a:gd name="T36" fmla="*/ 0 w 50"/>
                    <a:gd name="T37" fmla="*/ 19 h 37"/>
                    <a:gd name="T38" fmla="*/ 0 w 50"/>
                    <a:gd name="T39" fmla="*/ 19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0" h="37">
                      <a:moveTo>
                        <a:pt x="0" y="19"/>
                      </a:moveTo>
                      <a:lnTo>
                        <a:pt x="50" y="0"/>
                      </a:lnTo>
                      <a:lnTo>
                        <a:pt x="48" y="2"/>
                      </a:lnTo>
                      <a:lnTo>
                        <a:pt x="47" y="5"/>
                      </a:lnTo>
                      <a:lnTo>
                        <a:pt x="46" y="7"/>
                      </a:lnTo>
                      <a:lnTo>
                        <a:pt x="46" y="9"/>
                      </a:lnTo>
                      <a:lnTo>
                        <a:pt x="45" y="11"/>
                      </a:lnTo>
                      <a:lnTo>
                        <a:pt x="44" y="14"/>
                      </a:lnTo>
                      <a:lnTo>
                        <a:pt x="44" y="16"/>
                      </a:lnTo>
                      <a:lnTo>
                        <a:pt x="44" y="19"/>
                      </a:lnTo>
                      <a:lnTo>
                        <a:pt x="44" y="21"/>
                      </a:lnTo>
                      <a:lnTo>
                        <a:pt x="44" y="23"/>
                      </a:lnTo>
                      <a:lnTo>
                        <a:pt x="45" y="25"/>
                      </a:lnTo>
                      <a:lnTo>
                        <a:pt x="46" y="28"/>
                      </a:lnTo>
                      <a:lnTo>
                        <a:pt x="46" y="30"/>
                      </a:lnTo>
                      <a:lnTo>
                        <a:pt x="47" y="32"/>
                      </a:lnTo>
                      <a:lnTo>
                        <a:pt x="48" y="35"/>
                      </a:lnTo>
                      <a:lnTo>
                        <a:pt x="50" y="37"/>
                      </a:lnTo>
                      <a:lnTo>
                        <a:pt x="0" y="19"/>
                      </a:lnTo>
                      <a:lnTo>
                        <a:pt x="0" y="19"/>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90" name="Rectangle 162"/>
                <p:cNvSpPr>
                  <a:spLocks noChangeArrowheads="1"/>
                </p:cNvSpPr>
                <p:nvPr/>
              </p:nvSpPr>
              <p:spPr bwMode="auto">
                <a:xfrm>
                  <a:off x="2978" y="1707"/>
                  <a:ext cx="655" cy="322"/>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94" name="Rectangle 166"/>
                <p:cNvSpPr>
                  <a:spLocks noChangeArrowheads="1"/>
                </p:cNvSpPr>
                <p:nvPr/>
              </p:nvSpPr>
              <p:spPr bwMode="auto">
                <a:xfrm>
                  <a:off x="3223" y="1920"/>
                  <a:ext cx="14"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1"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895" name="Rectangle 167"/>
                <p:cNvSpPr>
                  <a:spLocks noChangeArrowheads="1"/>
                </p:cNvSpPr>
                <p:nvPr/>
              </p:nvSpPr>
              <p:spPr bwMode="auto">
                <a:xfrm>
                  <a:off x="3244" y="1920"/>
                  <a:ext cx="0"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3896" name="Rectangle 168"/>
                <p:cNvSpPr>
                  <a:spLocks noChangeArrowheads="1"/>
                </p:cNvSpPr>
                <p:nvPr/>
              </p:nvSpPr>
              <p:spPr bwMode="auto">
                <a:xfrm>
                  <a:off x="3312" y="1920"/>
                  <a:ext cx="51"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1"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897" name="Rectangle 169"/>
                <p:cNvSpPr>
                  <a:spLocks noChangeArrowheads="1"/>
                </p:cNvSpPr>
                <p:nvPr/>
              </p:nvSpPr>
              <p:spPr bwMode="auto">
                <a:xfrm>
                  <a:off x="2978" y="2190"/>
                  <a:ext cx="655" cy="32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898" name="Rectangle 170"/>
                <p:cNvSpPr>
                  <a:spLocks noChangeArrowheads="1"/>
                </p:cNvSpPr>
                <p:nvPr/>
              </p:nvSpPr>
              <p:spPr bwMode="auto">
                <a:xfrm>
                  <a:off x="2978" y="2190"/>
                  <a:ext cx="655" cy="322"/>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901" name="Rectangle 173"/>
                <p:cNvSpPr>
                  <a:spLocks noChangeArrowheads="1"/>
                </p:cNvSpPr>
                <p:nvPr/>
              </p:nvSpPr>
              <p:spPr bwMode="auto">
                <a:xfrm>
                  <a:off x="3223" y="2376"/>
                  <a:ext cx="14"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1"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902" name="Rectangle 174"/>
                <p:cNvSpPr>
                  <a:spLocks noChangeArrowheads="1"/>
                </p:cNvSpPr>
                <p:nvPr/>
              </p:nvSpPr>
              <p:spPr bwMode="auto">
                <a:xfrm>
                  <a:off x="3244" y="2376"/>
                  <a:ext cx="0" cy="1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3903" name="Rectangle 175"/>
                <p:cNvSpPr>
                  <a:spLocks noChangeArrowheads="1"/>
                </p:cNvSpPr>
                <p:nvPr/>
              </p:nvSpPr>
              <p:spPr bwMode="auto">
                <a:xfrm>
                  <a:off x="3312" y="2376"/>
                  <a:ext cx="51"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1"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905" name="Rectangle 177"/>
                <p:cNvSpPr>
                  <a:spLocks noChangeArrowheads="1"/>
                </p:cNvSpPr>
                <p:nvPr/>
              </p:nvSpPr>
              <p:spPr bwMode="auto">
                <a:xfrm>
                  <a:off x="2978" y="2672"/>
                  <a:ext cx="655" cy="322"/>
                </a:xfrm>
                <a:prstGeom prst="rect">
                  <a:avLst/>
                </a:prstGeom>
                <a:noFill/>
                <a:ln w="142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909" name="Rectangle 181"/>
                <p:cNvSpPr>
                  <a:spLocks noChangeArrowheads="1"/>
                </p:cNvSpPr>
                <p:nvPr/>
              </p:nvSpPr>
              <p:spPr bwMode="auto">
                <a:xfrm>
                  <a:off x="3223" y="2885"/>
                  <a:ext cx="14"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1"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910" name="Rectangle 182"/>
                <p:cNvSpPr>
                  <a:spLocks noChangeArrowheads="1"/>
                </p:cNvSpPr>
                <p:nvPr/>
              </p:nvSpPr>
              <p:spPr bwMode="auto">
                <a:xfrm>
                  <a:off x="3244" y="2885"/>
                  <a:ext cx="11"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AU" altLang="en-US" sz="600" b="1"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33911" name="Rectangle 183"/>
                <p:cNvSpPr>
                  <a:spLocks noChangeArrowheads="1"/>
                </p:cNvSpPr>
                <p:nvPr/>
              </p:nvSpPr>
              <p:spPr bwMode="auto">
                <a:xfrm>
                  <a:off x="3312" y="2885"/>
                  <a:ext cx="51" cy="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1"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sp>
              <p:nvSpPr>
                <p:cNvPr id="33912" name="Line 184"/>
                <p:cNvSpPr>
                  <a:spLocks noChangeShapeType="1"/>
                </p:cNvSpPr>
                <p:nvPr/>
              </p:nvSpPr>
              <p:spPr bwMode="auto">
                <a:xfrm flipH="1" flipV="1">
                  <a:off x="3664" y="1884"/>
                  <a:ext cx="733" cy="386"/>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913" name="Freeform 185"/>
                <p:cNvSpPr>
                  <a:spLocks/>
                </p:cNvSpPr>
                <p:nvPr/>
              </p:nvSpPr>
              <p:spPr bwMode="auto">
                <a:xfrm>
                  <a:off x="3633" y="1868"/>
                  <a:ext cx="55" cy="36"/>
                </a:xfrm>
                <a:custGeom>
                  <a:avLst/>
                  <a:gdLst>
                    <a:gd name="T0" fmla="*/ 0 w 55"/>
                    <a:gd name="T1" fmla="*/ 0 h 36"/>
                    <a:gd name="T2" fmla="*/ 55 w 55"/>
                    <a:gd name="T3" fmla="*/ 6 h 36"/>
                    <a:gd name="T4" fmla="*/ 52 w 55"/>
                    <a:gd name="T5" fmla="*/ 8 h 36"/>
                    <a:gd name="T6" fmla="*/ 49 w 55"/>
                    <a:gd name="T7" fmla="*/ 9 h 36"/>
                    <a:gd name="T8" fmla="*/ 47 w 55"/>
                    <a:gd name="T9" fmla="*/ 10 h 36"/>
                    <a:gd name="T10" fmla="*/ 44 w 55"/>
                    <a:gd name="T11" fmla="*/ 12 h 36"/>
                    <a:gd name="T12" fmla="*/ 40 w 55"/>
                    <a:gd name="T13" fmla="*/ 15 h 36"/>
                    <a:gd name="T14" fmla="*/ 38 w 55"/>
                    <a:gd name="T15" fmla="*/ 17 h 36"/>
                    <a:gd name="T16" fmla="*/ 36 w 55"/>
                    <a:gd name="T17" fmla="*/ 19 h 36"/>
                    <a:gd name="T18" fmla="*/ 34 w 55"/>
                    <a:gd name="T19" fmla="*/ 21 h 36"/>
                    <a:gd name="T20" fmla="*/ 32 w 55"/>
                    <a:gd name="T21" fmla="*/ 23 h 36"/>
                    <a:gd name="T22" fmla="*/ 31 w 55"/>
                    <a:gd name="T23" fmla="*/ 25 h 36"/>
                    <a:gd name="T24" fmla="*/ 30 w 55"/>
                    <a:gd name="T25" fmla="*/ 27 h 36"/>
                    <a:gd name="T26" fmla="*/ 29 w 55"/>
                    <a:gd name="T27" fmla="*/ 29 h 36"/>
                    <a:gd name="T28" fmla="*/ 27 w 55"/>
                    <a:gd name="T29" fmla="*/ 31 h 36"/>
                    <a:gd name="T30" fmla="*/ 27 w 55"/>
                    <a:gd name="T31" fmla="*/ 34 h 36"/>
                    <a:gd name="T32" fmla="*/ 26 w 55"/>
                    <a:gd name="T33" fmla="*/ 36 h 36"/>
                    <a:gd name="T34" fmla="*/ 26 w 55"/>
                    <a:gd name="T35" fmla="*/ 36 h 36"/>
                    <a:gd name="T36" fmla="*/ 0 w 55"/>
                    <a:gd name="T37" fmla="*/ 0 h 36"/>
                    <a:gd name="T38" fmla="*/ 0 w 55"/>
                    <a:gd name="T39" fmla="*/ 0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5" h="36">
                      <a:moveTo>
                        <a:pt x="0" y="0"/>
                      </a:moveTo>
                      <a:lnTo>
                        <a:pt x="55" y="6"/>
                      </a:lnTo>
                      <a:lnTo>
                        <a:pt x="52" y="8"/>
                      </a:lnTo>
                      <a:lnTo>
                        <a:pt x="49" y="9"/>
                      </a:lnTo>
                      <a:lnTo>
                        <a:pt x="47" y="10"/>
                      </a:lnTo>
                      <a:lnTo>
                        <a:pt x="44" y="12"/>
                      </a:lnTo>
                      <a:lnTo>
                        <a:pt x="40" y="15"/>
                      </a:lnTo>
                      <a:lnTo>
                        <a:pt x="38" y="17"/>
                      </a:lnTo>
                      <a:lnTo>
                        <a:pt x="36" y="19"/>
                      </a:lnTo>
                      <a:lnTo>
                        <a:pt x="34" y="21"/>
                      </a:lnTo>
                      <a:lnTo>
                        <a:pt x="32" y="23"/>
                      </a:lnTo>
                      <a:lnTo>
                        <a:pt x="31" y="25"/>
                      </a:lnTo>
                      <a:lnTo>
                        <a:pt x="30" y="27"/>
                      </a:lnTo>
                      <a:lnTo>
                        <a:pt x="29" y="29"/>
                      </a:lnTo>
                      <a:lnTo>
                        <a:pt x="27" y="31"/>
                      </a:lnTo>
                      <a:lnTo>
                        <a:pt x="27" y="34"/>
                      </a:lnTo>
                      <a:lnTo>
                        <a:pt x="26" y="36"/>
                      </a:lnTo>
                      <a:lnTo>
                        <a:pt x="26" y="36"/>
                      </a:lnTo>
                      <a:lnTo>
                        <a:pt x="0" y="0"/>
                      </a:lnTo>
                      <a:lnTo>
                        <a:pt x="0"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914" name="Line 186"/>
                <p:cNvSpPr>
                  <a:spLocks noChangeShapeType="1"/>
                </p:cNvSpPr>
                <p:nvPr/>
              </p:nvSpPr>
              <p:spPr bwMode="auto">
                <a:xfrm flipH="1" flipV="1">
                  <a:off x="3667" y="2844"/>
                  <a:ext cx="730" cy="231"/>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915" name="Freeform 187"/>
                <p:cNvSpPr>
                  <a:spLocks/>
                </p:cNvSpPr>
                <p:nvPr/>
              </p:nvSpPr>
              <p:spPr bwMode="auto">
                <a:xfrm>
                  <a:off x="3633" y="2831"/>
                  <a:ext cx="56" cy="33"/>
                </a:xfrm>
                <a:custGeom>
                  <a:avLst/>
                  <a:gdLst>
                    <a:gd name="T0" fmla="*/ 0 w 56"/>
                    <a:gd name="T1" fmla="*/ 2 h 33"/>
                    <a:gd name="T2" fmla="*/ 56 w 56"/>
                    <a:gd name="T3" fmla="*/ 0 h 33"/>
                    <a:gd name="T4" fmla="*/ 53 w 56"/>
                    <a:gd name="T5" fmla="*/ 1 h 33"/>
                    <a:gd name="T6" fmla="*/ 51 w 56"/>
                    <a:gd name="T7" fmla="*/ 3 h 33"/>
                    <a:gd name="T8" fmla="*/ 49 w 56"/>
                    <a:gd name="T9" fmla="*/ 5 h 33"/>
                    <a:gd name="T10" fmla="*/ 47 w 56"/>
                    <a:gd name="T11" fmla="*/ 7 h 33"/>
                    <a:gd name="T12" fmla="*/ 45 w 56"/>
                    <a:gd name="T13" fmla="*/ 9 h 33"/>
                    <a:gd name="T14" fmla="*/ 43 w 56"/>
                    <a:gd name="T15" fmla="*/ 11 h 33"/>
                    <a:gd name="T16" fmla="*/ 42 w 56"/>
                    <a:gd name="T17" fmla="*/ 13 h 33"/>
                    <a:gd name="T18" fmla="*/ 40 w 56"/>
                    <a:gd name="T19" fmla="*/ 15 h 33"/>
                    <a:gd name="T20" fmla="*/ 39 w 56"/>
                    <a:gd name="T21" fmla="*/ 17 h 33"/>
                    <a:gd name="T22" fmla="*/ 38 w 56"/>
                    <a:gd name="T23" fmla="*/ 19 h 33"/>
                    <a:gd name="T24" fmla="*/ 37 w 56"/>
                    <a:gd name="T25" fmla="*/ 21 h 33"/>
                    <a:gd name="T26" fmla="*/ 37 w 56"/>
                    <a:gd name="T27" fmla="*/ 24 h 33"/>
                    <a:gd name="T28" fmla="*/ 36 w 56"/>
                    <a:gd name="T29" fmla="*/ 26 h 33"/>
                    <a:gd name="T30" fmla="*/ 36 w 56"/>
                    <a:gd name="T31" fmla="*/ 29 h 33"/>
                    <a:gd name="T32" fmla="*/ 36 w 56"/>
                    <a:gd name="T33" fmla="*/ 31 h 33"/>
                    <a:gd name="T34" fmla="*/ 36 w 56"/>
                    <a:gd name="T35" fmla="*/ 33 h 33"/>
                    <a:gd name="T36" fmla="*/ 0 w 56"/>
                    <a:gd name="T37" fmla="*/ 2 h 33"/>
                    <a:gd name="T38" fmla="*/ 0 w 56"/>
                    <a:gd name="T39" fmla="*/ 2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6" h="33">
                      <a:moveTo>
                        <a:pt x="0" y="2"/>
                      </a:moveTo>
                      <a:lnTo>
                        <a:pt x="56" y="0"/>
                      </a:lnTo>
                      <a:lnTo>
                        <a:pt x="53" y="1"/>
                      </a:lnTo>
                      <a:lnTo>
                        <a:pt x="51" y="3"/>
                      </a:lnTo>
                      <a:lnTo>
                        <a:pt x="49" y="5"/>
                      </a:lnTo>
                      <a:lnTo>
                        <a:pt x="47" y="7"/>
                      </a:lnTo>
                      <a:lnTo>
                        <a:pt x="45" y="9"/>
                      </a:lnTo>
                      <a:lnTo>
                        <a:pt x="43" y="11"/>
                      </a:lnTo>
                      <a:lnTo>
                        <a:pt x="42" y="13"/>
                      </a:lnTo>
                      <a:lnTo>
                        <a:pt x="40" y="15"/>
                      </a:lnTo>
                      <a:lnTo>
                        <a:pt x="39" y="17"/>
                      </a:lnTo>
                      <a:lnTo>
                        <a:pt x="38" y="19"/>
                      </a:lnTo>
                      <a:lnTo>
                        <a:pt x="37" y="21"/>
                      </a:lnTo>
                      <a:lnTo>
                        <a:pt x="37" y="24"/>
                      </a:lnTo>
                      <a:lnTo>
                        <a:pt x="36" y="26"/>
                      </a:lnTo>
                      <a:lnTo>
                        <a:pt x="36" y="29"/>
                      </a:lnTo>
                      <a:lnTo>
                        <a:pt x="36" y="31"/>
                      </a:lnTo>
                      <a:lnTo>
                        <a:pt x="36" y="33"/>
                      </a:lnTo>
                      <a:lnTo>
                        <a:pt x="0" y="2"/>
                      </a:lnTo>
                      <a:lnTo>
                        <a:pt x="0" y="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916" name="Line 188"/>
                <p:cNvSpPr>
                  <a:spLocks noChangeShapeType="1"/>
                </p:cNvSpPr>
                <p:nvPr/>
              </p:nvSpPr>
              <p:spPr bwMode="auto">
                <a:xfrm flipH="1">
                  <a:off x="3670" y="2270"/>
                  <a:ext cx="727" cy="77"/>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917" name="Freeform 189"/>
                <p:cNvSpPr>
                  <a:spLocks/>
                </p:cNvSpPr>
                <p:nvPr/>
              </p:nvSpPr>
              <p:spPr bwMode="auto">
                <a:xfrm>
                  <a:off x="3633" y="2327"/>
                  <a:ext cx="53" cy="36"/>
                </a:xfrm>
                <a:custGeom>
                  <a:avLst/>
                  <a:gdLst>
                    <a:gd name="T0" fmla="*/ 0 w 53"/>
                    <a:gd name="T1" fmla="*/ 24 h 36"/>
                    <a:gd name="T2" fmla="*/ 46 w 53"/>
                    <a:gd name="T3" fmla="*/ 0 h 36"/>
                    <a:gd name="T4" fmla="*/ 45 w 53"/>
                    <a:gd name="T5" fmla="*/ 2 h 36"/>
                    <a:gd name="T6" fmla="*/ 44 w 53"/>
                    <a:gd name="T7" fmla="*/ 5 h 36"/>
                    <a:gd name="T8" fmla="*/ 44 w 53"/>
                    <a:gd name="T9" fmla="*/ 7 h 36"/>
                    <a:gd name="T10" fmla="*/ 43 w 53"/>
                    <a:gd name="T11" fmla="*/ 10 h 36"/>
                    <a:gd name="T12" fmla="*/ 43 w 53"/>
                    <a:gd name="T13" fmla="*/ 12 h 36"/>
                    <a:gd name="T14" fmla="*/ 43 w 53"/>
                    <a:gd name="T15" fmla="*/ 14 h 36"/>
                    <a:gd name="T16" fmla="*/ 43 w 53"/>
                    <a:gd name="T17" fmla="*/ 16 h 36"/>
                    <a:gd name="T18" fmla="*/ 44 w 53"/>
                    <a:gd name="T19" fmla="*/ 19 h 36"/>
                    <a:gd name="T20" fmla="*/ 44 w 53"/>
                    <a:gd name="T21" fmla="*/ 21 h 36"/>
                    <a:gd name="T22" fmla="*/ 45 w 53"/>
                    <a:gd name="T23" fmla="*/ 24 h 36"/>
                    <a:gd name="T24" fmla="*/ 45 w 53"/>
                    <a:gd name="T25" fmla="*/ 26 h 36"/>
                    <a:gd name="T26" fmla="*/ 47 w 53"/>
                    <a:gd name="T27" fmla="*/ 28 h 36"/>
                    <a:gd name="T28" fmla="*/ 48 w 53"/>
                    <a:gd name="T29" fmla="*/ 30 h 36"/>
                    <a:gd name="T30" fmla="*/ 49 w 53"/>
                    <a:gd name="T31" fmla="*/ 33 h 36"/>
                    <a:gd name="T32" fmla="*/ 51 w 53"/>
                    <a:gd name="T33" fmla="*/ 35 h 36"/>
                    <a:gd name="T34" fmla="*/ 53 w 53"/>
                    <a:gd name="T35" fmla="*/ 36 h 36"/>
                    <a:gd name="T36" fmla="*/ 53 w 53"/>
                    <a:gd name="T37" fmla="*/ 36 h 36"/>
                    <a:gd name="T38" fmla="*/ 0 w 53"/>
                    <a:gd name="T39" fmla="*/ 24 h 36"/>
                    <a:gd name="T40" fmla="*/ 0 w 53"/>
                    <a:gd name="T41" fmla="*/ 24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53" h="36">
                      <a:moveTo>
                        <a:pt x="0" y="24"/>
                      </a:moveTo>
                      <a:lnTo>
                        <a:pt x="46" y="0"/>
                      </a:lnTo>
                      <a:lnTo>
                        <a:pt x="45" y="2"/>
                      </a:lnTo>
                      <a:lnTo>
                        <a:pt x="44" y="5"/>
                      </a:lnTo>
                      <a:lnTo>
                        <a:pt x="44" y="7"/>
                      </a:lnTo>
                      <a:lnTo>
                        <a:pt x="43" y="10"/>
                      </a:lnTo>
                      <a:lnTo>
                        <a:pt x="43" y="12"/>
                      </a:lnTo>
                      <a:lnTo>
                        <a:pt x="43" y="14"/>
                      </a:lnTo>
                      <a:lnTo>
                        <a:pt x="43" y="16"/>
                      </a:lnTo>
                      <a:lnTo>
                        <a:pt x="44" y="19"/>
                      </a:lnTo>
                      <a:lnTo>
                        <a:pt x="44" y="21"/>
                      </a:lnTo>
                      <a:lnTo>
                        <a:pt x="45" y="24"/>
                      </a:lnTo>
                      <a:lnTo>
                        <a:pt x="45" y="26"/>
                      </a:lnTo>
                      <a:lnTo>
                        <a:pt x="47" y="28"/>
                      </a:lnTo>
                      <a:lnTo>
                        <a:pt x="48" y="30"/>
                      </a:lnTo>
                      <a:lnTo>
                        <a:pt x="49" y="33"/>
                      </a:lnTo>
                      <a:lnTo>
                        <a:pt x="51" y="35"/>
                      </a:lnTo>
                      <a:lnTo>
                        <a:pt x="53" y="36"/>
                      </a:lnTo>
                      <a:lnTo>
                        <a:pt x="53" y="36"/>
                      </a:lnTo>
                      <a:lnTo>
                        <a:pt x="0" y="24"/>
                      </a:lnTo>
                      <a:lnTo>
                        <a:pt x="0" y="24"/>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grpSp>
        <p:grpSp>
          <p:nvGrpSpPr>
            <p:cNvPr id="7" name="Group 6"/>
            <p:cNvGrpSpPr/>
            <p:nvPr/>
          </p:nvGrpSpPr>
          <p:grpSpPr>
            <a:xfrm>
              <a:off x="914401" y="3115364"/>
              <a:ext cx="6613525" cy="2597407"/>
              <a:chOff x="914401" y="3115364"/>
              <a:chExt cx="6613525" cy="2597407"/>
            </a:xfrm>
          </p:grpSpPr>
          <p:cxnSp>
            <p:nvCxnSpPr>
              <p:cNvPr id="4" name="Straight Arrow Connector 3"/>
              <p:cNvCxnSpPr/>
              <p:nvPr/>
            </p:nvCxnSpPr>
            <p:spPr>
              <a:xfrm flipH="1">
                <a:off x="5123329" y="5712771"/>
                <a:ext cx="32476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6459358" y="5712771"/>
                <a:ext cx="34485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6" name="Rectangle 72"/>
              <p:cNvSpPr>
                <a:spLocks noChangeArrowheads="1"/>
              </p:cNvSpPr>
              <p:nvPr/>
            </p:nvSpPr>
            <p:spPr bwMode="auto">
              <a:xfrm>
                <a:off x="1313145" y="3115364"/>
                <a:ext cx="21868" cy="77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97" name="Rectangle 74"/>
              <p:cNvSpPr>
                <a:spLocks noChangeArrowheads="1"/>
              </p:cNvSpPr>
              <p:nvPr/>
            </p:nvSpPr>
            <p:spPr bwMode="auto">
              <a:xfrm>
                <a:off x="1456020" y="3115364"/>
                <a:ext cx="80638" cy="77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98" name="Freeform 156"/>
              <p:cNvSpPr>
                <a:spLocks/>
              </p:cNvSpPr>
              <p:nvPr/>
            </p:nvSpPr>
            <p:spPr bwMode="auto">
              <a:xfrm>
                <a:off x="7448551" y="3886458"/>
                <a:ext cx="79375" cy="58738"/>
              </a:xfrm>
              <a:custGeom>
                <a:avLst/>
                <a:gdLst>
                  <a:gd name="T0" fmla="*/ 25 w 50"/>
                  <a:gd name="T1" fmla="*/ 37 h 37"/>
                  <a:gd name="T2" fmla="*/ 0 w 50"/>
                  <a:gd name="T3" fmla="*/ 0 h 37"/>
                  <a:gd name="T4" fmla="*/ 3 w 50"/>
                  <a:gd name="T5" fmla="*/ 2 h 37"/>
                  <a:gd name="T6" fmla="*/ 6 w 50"/>
                  <a:gd name="T7" fmla="*/ 2 h 37"/>
                  <a:gd name="T8" fmla="*/ 10 w 50"/>
                  <a:gd name="T9" fmla="*/ 3 h 37"/>
                  <a:gd name="T10" fmla="*/ 12 w 50"/>
                  <a:gd name="T11" fmla="*/ 4 h 37"/>
                  <a:gd name="T12" fmla="*/ 15 w 50"/>
                  <a:gd name="T13" fmla="*/ 4 h 37"/>
                  <a:gd name="T14" fmla="*/ 19 w 50"/>
                  <a:gd name="T15" fmla="*/ 5 h 37"/>
                  <a:gd name="T16" fmla="*/ 22 w 50"/>
                  <a:gd name="T17" fmla="*/ 5 h 37"/>
                  <a:gd name="T18" fmla="*/ 25 w 50"/>
                  <a:gd name="T19" fmla="*/ 5 h 37"/>
                  <a:gd name="T20" fmla="*/ 29 w 50"/>
                  <a:gd name="T21" fmla="*/ 5 h 37"/>
                  <a:gd name="T22" fmla="*/ 32 w 50"/>
                  <a:gd name="T23" fmla="*/ 5 h 37"/>
                  <a:gd name="T24" fmla="*/ 35 w 50"/>
                  <a:gd name="T25" fmla="*/ 4 h 37"/>
                  <a:gd name="T26" fmla="*/ 38 w 50"/>
                  <a:gd name="T27" fmla="*/ 4 h 37"/>
                  <a:gd name="T28" fmla="*/ 41 w 50"/>
                  <a:gd name="T29" fmla="*/ 3 h 37"/>
                  <a:gd name="T30" fmla="*/ 44 w 50"/>
                  <a:gd name="T31" fmla="*/ 2 h 37"/>
                  <a:gd name="T32" fmla="*/ 47 w 50"/>
                  <a:gd name="T33" fmla="*/ 2 h 37"/>
                  <a:gd name="T34" fmla="*/ 50 w 50"/>
                  <a:gd name="T35" fmla="*/ 0 h 37"/>
                  <a:gd name="T36" fmla="*/ 25 w 50"/>
                  <a:gd name="T37" fmla="*/ 37 h 37"/>
                  <a:gd name="T38" fmla="*/ 25 w 50"/>
                  <a:gd name="T39" fmla="*/ 37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0" h="37">
                    <a:moveTo>
                      <a:pt x="25" y="37"/>
                    </a:moveTo>
                    <a:lnTo>
                      <a:pt x="0" y="0"/>
                    </a:lnTo>
                    <a:lnTo>
                      <a:pt x="3" y="2"/>
                    </a:lnTo>
                    <a:lnTo>
                      <a:pt x="6" y="2"/>
                    </a:lnTo>
                    <a:lnTo>
                      <a:pt x="10" y="3"/>
                    </a:lnTo>
                    <a:lnTo>
                      <a:pt x="12" y="4"/>
                    </a:lnTo>
                    <a:lnTo>
                      <a:pt x="15" y="4"/>
                    </a:lnTo>
                    <a:lnTo>
                      <a:pt x="19" y="5"/>
                    </a:lnTo>
                    <a:lnTo>
                      <a:pt x="22" y="5"/>
                    </a:lnTo>
                    <a:lnTo>
                      <a:pt x="25" y="5"/>
                    </a:lnTo>
                    <a:lnTo>
                      <a:pt x="29" y="5"/>
                    </a:lnTo>
                    <a:lnTo>
                      <a:pt x="32" y="5"/>
                    </a:lnTo>
                    <a:lnTo>
                      <a:pt x="35" y="4"/>
                    </a:lnTo>
                    <a:lnTo>
                      <a:pt x="38" y="4"/>
                    </a:lnTo>
                    <a:lnTo>
                      <a:pt x="41" y="3"/>
                    </a:lnTo>
                    <a:lnTo>
                      <a:pt x="44" y="2"/>
                    </a:lnTo>
                    <a:lnTo>
                      <a:pt x="47" y="2"/>
                    </a:lnTo>
                    <a:lnTo>
                      <a:pt x="50" y="0"/>
                    </a:lnTo>
                    <a:lnTo>
                      <a:pt x="25" y="37"/>
                    </a:lnTo>
                    <a:lnTo>
                      <a:pt x="25" y="37"/>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0" name="Rectangle 35"/>
              <p:cNvSpPr>
                <a:spLocks noChangeArrowheads="1"/>
              </p:cNvSpPr>
              <p:nvPr/>
            </p:nvSpPr>
            <p:spPr bwMode="auto">
              <a:xfrm>
                <a:off x="914401" y="4291013"/>
                <a:ext cx="1041400" cy="511175"/>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1" name="Rectangle 40"/>
              <p:cNvSpPr>
                <a:spLocks noChangeArrowheads="1"/>
              </p:cNvSpPr>
              <p:nvPr/>
            </p:nvSpPr>
            <p:spPr bwMode="auto">
              <a:xfrm>
                <a:off x="1304926" y="4675188"/>
                <a:ext cx="173576" cy="77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   %)</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32" name="Line 61"/>
              <p:cNvSpPr>
                <a:spLocks noChangeShapeType="1"/>
              </p:cNvSpPr>
              <p:nvPr/>
            </p:nvSpPr>
            <p:spPr bwMode="auto">
              <a:xfrm>
                <a:off x="1955801" y="4546601"/>
                <a:ext cx="312738" cy="346075"/>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3" name="Line 63"/>
              <p:cNvSpPr>
                <a:spLocks noChangeShapeType="1"/>
              </p:cNvSpPr>
              <p:nvPr/>
            </p:nvSpPr>
            <p:spPr bwMode="auto">
              <a:xfrm flipV="1">
                <a:off x="1955801" y="4200526"/>
                <a:ext cx="312738" cy="346075"/>
              </a:xfrm>
              <a:prstGeom prst="line">
                <a:avLst/>
              </a:prstGeom>
              <a:noFill/>
              <a:ln w="9525">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4" name="Rectangle 76"/>
              <p:cNvSpPr>
                <a:spLocks noChangeArrowheads="1"/>
              </p:cNvSpPr>
              <p:nvPr/>
            </p:nvSpPr>
            <p:spPr bwMode="auto">
              <a:xfrm>
                <a:off x="2286001" y="4624388"/>
                <a:ext cx="1041400" cy="509588"/>
              </a:xfrm>
              <a:prstGeom prst="rect">
                <a:avLst/>
              </a:prstGeom>
              <a:noFill/>
              <a:ln w="1588">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marL="0" marR="0" lvl="0" indent="0" algn="l" defTabSz="914377"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35" name="Rectangle 82"/>
              <p:cNvSpPr>
                <a:spLocks noChangeArrowheads="1"/>
              </p:cNvSpPr>
              <p:nvPr/>
            </p:nvSpPr>
            <p:spPr bwMode="auto">
              <a:xfrm>
                <a:off x="2674939" y="5049839"/>
                <a:ext cx="21868" cy="77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dirty="0">
                  <a:ln>
                    <a:noFill/>
                  </a:ln>
                  <a:solidFill>
                    <a:prstClr val="black"/>
                  </a:solidFill>
                  <a:effectLst/>
                  <a:uLnTx/>
                  <a:uFillTx/>
                  <a:latin typeface="Arial" panose="020B0604020202020204" pitchFamily="34" charset="0"/>
                  <a:ea typeface="+mn-ea"/>
                  <a:cs typeface="+mn-cs"/>
                </a:endParaRPr>
              </a:p>
            </p:txBody>
          </p:sp>
          <p:sp>
            <p:nvSpPr>
              <p:cNvPr id="136" name="Rectangle 84"/>
              <p:cNvSpPr>
                <a:spLocks noChangeArrowheads="1"/>
              </p:cNvSpPr>
              <p:nvPr/>
            </p:nvSpPr>
            <p:spPr bwMode="auto">
              <a:xfrm>
                <a:off x="2817814" y="5049839"/>
                <a:ext cx="80638" cy="77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377" rtl="0" eaLnBrk="0" fontAlgn="base" latinLnBrk="0" hangingPunct="0">
                  <a:lnSpc>
                    <a:spcPct val="100000"/>
                  </a:lnSpc>
                  <a:spcBef>
                    <a:spcPct val="0"/>
                  </a:spcBef>
                  <a:spcAft>
                    <a:spcPct val="0"/>
                  </a:spcAft>
                  <a:buClrTx/>
                  <a:buSzTx/>
                  <a:buFontTx/>
                  <a:buNone/>
                  <a:tabLst/>
                  <a:defRPr/>
                </a:pPr>
                <a:r>
                  <a:rPr kumimoji="0" lang="en-US" altLang="en-US" sz="600" b="0" i="0" u="none" strike="noStrike" kern="1200" cap="none" spc="0" normalizeH="0" baseline="0" noProof="0">
                    <a:ln>
                      <a:noFill/>
                    </a:ln>
                    <a:solidFill>
                      <a:srgbClr val="000000"/>
                    </a:solidFill>
                    <a:effectLst/>
                    <a:uLnTx/>
                    <a:uFillTx/>
                    <a:latin typeface="Arial" panose="020B0604020202020204" pitchFamily="34" charset="0"/>
                    <a:ea typeface="+mn-ea"/>
                    <a:cs typeface="+mn-cs"/>
                  </a:rPr>
                  <a:t>%)</a:t>
                </a:r>
                <a:endParaRPr kumimoji="0" lang="en-US" altLang="en-US" sz="1800" b="0" i="0" u="none" strike="noStrike" kern="1200" cap="none" spc="0" normalizeH="0" baseline="0" noProof="0">
                  <a:ln>
                    <a:noFill/>
                  </a:ln>
                  <a:solidFill>
                    <a:prstClr val="black"/>
                  </a:solidFill>
                  <a:effectLst/>
                  <a:uLnTx/>
                  <a:uFillTx/>
                  <a:latin typeface="Arial" panose="020B0604020202020204" pitchFamily="34" charset="0"/>
                  <a:ea typeface="+mn-ea"/>
                  <a:cs typeface="+mn-cs"/>
                </a:endParaRPr>
              </a:p>
            </p:txBody>
          </p:sp>
        </p:grpSp>
      </p:grpSp>
      <p:sp>
        <p:nvSpPr>
          <p:cNvPr id="18" name="Title 17">
            <a:extLst>
              <a:ext uri="{FF2B5EF4-FFF2-40B4-BE49-F238E27FC236}">
                <a16:creationId xmlns:a16="http://schemas.microsoft.com/office/drawing/2014/main" id="{48C3BEE9-E010-4536-BF6E-BCC347400250}"/>
              </a:ext>
            </a:extLst>
          </p:cNvPr>
          <p:cNvSpPr>
            <a:spLocks noGrp="1"/>
          </p:cNvSpPr>
          <p:nvPr>
            <p:ph type="title"/>
          </p:nvPr>
        </p:nvSpPr>
        <p:spPr/>
        <p:txBody>
          <a:bodyPr/>
          <a:lstStyle/>
          <a:p>
            <a:r>
              <a:rPr lang="en-AU" dirty="0"/>
              <a:t>    Investment Benefit Logic Map</a:t>
            </a:r>
          </a:p>
        </p:txBody>
      </p:sp>
    </p:spTree>
    <p:extLst>
      <p:ext uri="{BB962C8B-B14F-4D97-AF65-F5344CB8AC3E}">
        <p14:creationId xmlns:p14="http://schemas.microsoft.com/office/powerpoint/2010/main" val="4243264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 name="TextBox 33"/>
          <p:cNvSpPr txBox="1"/>
          <p:nvPr/>
        </p:nvSpPr>
        <p:spPr>
          <a:xfrm>
            <a:off x="5878507" y="5979375"/>
            <a:ext cx="1002897"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AU" sz="2400" b="1" i="0" u="none" strike="noStrike" kern="1200" cap="none" spc="0" normalizeH="0" baseline="0" noProof="0" dirty="0">
                <a:ln>
                  <a:noFill/>
                </a:ln>
                <a:solidFill>
                  <a:srgbClr val="1F497D"/>
                </a:solidFill>
                <a:effectLst/>
                <a:uLnTx/>
                <a:uFillTx/>
                <a:latin typeface="Arial" charset="0"/>
                <a:ea typeface="+mn-ea"/>
                <a:cs typeface="+mn-cs"/>
              </a:rPr>
              <a:t>Time</a:t>
            </a:r>
          </a:p>
        </p:txBody>
      </p:sp>
      <p:sp>
        <p:nvSpPr>
          <p:cNvPr id="18" name="Arc 17"/>
          <p:cNvSpPr/>
          <p:nvPr/>
        </p:nvSpPr>
        <p:spPr>
          <a:xfrm rot="16837367">
            <a:off x="4571557" y="3627272"/>
            <a:ext cx="1311399" cy="1494726"/>
          </a:xfrm>
          <a:prstGeom prst="arc">
            <a:avLst>
              <a:gd name="adj1" fmla="val 15441345"/>
              <a:gd name="adj2" fmla="val 0"/>
            </a:avLst>
          </a:prstGeom>
          <a:ln w="50800"/>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a:ln>
                <a:noFill/>
              </a:ln>
              <a:solidFill>
                <a:prstClr val="black"/>
              </a:solidFill>
              <a:effectLst/>
              <a:uLnTx/>
              <a:uFillTx/>
              <a:latin typeface="Arial" panose="020B0604020202020204"/>
              <a:ea typeface="+mn-ea"/>
              <a:cs typeface="+mn-cs"/>
            </a:endParaRPr>
          </a:p>
        </p:txBody>
      </p:sp>
      <p:sp>
        <p:nvSpPr>
          <p:cNvPr id="19" name="Arc 18"/>
          <p:cNvSpPr/>
          <p:nvPr/>
        </p:nvSpPr>
        <p:spPr>
          <a:xfrm rot="18240081">
            <a:off x="6308531" y="2965023"/>
            <a:ext cx="1266364" cy="187175"/>
          </a:xfrm>
          <a:prstGeom prst="arc">
            <a:avLst>
              <a:gd name="adj1" fmla="val 15441345"/>
              <a:gd name="adj2" fmla="val 0"/>
            </a:avLst>
          </a:prstGeom>
          <a:ln w="50800"/>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14" name="Round Diagonal Corner Rectangle 13"/>
          <p:cNvSpPr/>
          <p:nvPr/>
        </p:nvSpPr>
        <p:spPr>
          <a:xfrm rot="5400000">
            <a:off x="5427411" y="2944718"/>
            <a:ext cx="1443965" cy="1464022"/>
          </a:xfrm>
          <a:prstGeom prst="round2Diag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tIns="36000" bIns="36000"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Selection &amp; Retention</a:t>
            </a:r>
          </a:p>
        </p:txBody>
      </p:sp>
      <p:sp>
        <p:nvSpPr>
          <p:cNvPr id="28" name="Rectangle 27"/>
          <p:cNvSpPr/>
          <p:nvPr/>
        </p:nvSpPr>
        <p:spPr>
          <a:xfrm>
            <a:off x="3636681" y="4641866"/>
            <a:ext cx="1174918" cy="574961"/>
          </a:xfrm>
          <a:prstGeom prst="rect">
            <a:avLst/>
          </a:prstGeom>
        </p:spPr>
        <p:txBody>
          <a:bodyPr wrap="square" tIns="36000" bIns="3600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6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Explore x N</a:t>
            </a:r>
          </a:p>
        </p:txBody>
      </p:sp>
      <p:grpSp>
        <p:nvGrpSpPr>
          <p:cNvPr id="31" name="Group 30"/>
          <p:cNvGrpSpPr/>
          <p:nvPr/>
        </p:nvGrpSpPr>
        <p:grpSpPr>
          <a:xfrm>
            <a:off x="7315769" y="1797102"/>
            <a:ext cx="1174918" cy="1157644"/>
            <a:chOff x="7506446" y="1253100"/>
            <a:chExt cx="1174918" cy="1157644"/>
          </a:xfrm>
        </p:grpSpPr>
        <p:sp>
          <p:nvSpPr>
            <p:cNvPr id="16" name="Oval 15">
              <a:extLst>
                <a:ext uri="{FF2B5EF4-FFF2-40B4-BE49-F238E27FC236}">
                  <a16:creationId xmlns:a16="http://schemas.microsoft.com/office/drawing/2014/main" id="{4B81453E-D035-4D29-BE27-6D71C935CF95}"/>
                </a:ext>
              </a:extLst>
            </p:cNvPr>
            <p:cNvSpPr>
              <a:spLocks noChangeAspect="1"/>
            </p:cNvSpPr>
            <p:nvPr/>
          </p:nvSpPr>
          <p:spPr>
            <a:xfrm>
              <a:off x="7514604" y="1253100"/>
              <a:ext cx="1158603" cy="1157644"/>
            </a:xfrm>
            <a:prstGeom prst="ellipse">
              <a:avLst/>
            </a:prstGeom>
            <a:solidFill>
              <a:srgbClr val="AC3F8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24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
          <p:nvSpPr>
            <p:cNvPr id="30" name="Rectangle 29"/>
            <p:cNvSpPr/>
            <p:nvPr/>
          </p:nvSpPr>
          <p:spPr>
            <a:xfrm>
              <a:off x="7506446" y="1662645"/>
              <a:ext cx="1174918" cy="276999"/>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Exploit</a:t>
              </a:r>
            </a:p>
          </p:txBody>
        </p:sp>
      </p:grpSp>
      <p:sp>
        <p:nvSpPr>
          <p:cNvPr id="32" name="TextBox 31"/>
          <p:cNvSpPr txBox="1"/>
          <p:nvPr/>
        </p:nvSpPr>
        <p:spPr>
          <a:xfrm>
            <a:off x="3866092" y="6025541"/>
            <a:ext cx="716096"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AU" sz="1800" b="1" i="0" u="none" strike="noStrike" kern="1200" cap="none" spc="0" normalizeH="0" baseline="0" noProof="0" dirty="0">
                <a:ln>
                  <a:noFill/>
                </a:ln>
                <a:solidFill>
                  <a:prstClr val="black"/>
                </a:solidFill>
                <a:effectLst/>
                <a:uLnTx/>
                <a:uFillTx/>
                <a:latin typeface="Arial" charset="0"/>
                <a:ea typeface="+mn-ea"/>
                <a:cs typeface="+mn-cs"/>
              </a:rPr>
              <a:t>Less</a:t>
            </a:r>
          </a:p>
        </p:txBody>
      </p:sp>
      <p:sp>
        <p:nvSpPr>
          <p:cNvPr id="33" name="TextBox 32"/>
          <p:cNvSpPr txBox="1"/>
          <p:nvPr/>
        </p:nvSpPr>
        <p:spPr>
          <a:xfrm>
            <a:off x="8050672" y="6025541"/>
            <a:ext cx="814515"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AU" sz="1800" b="1" i="0" u="none" strike="noStrike" kern="1200" cap="none" spc="0" normalizeH="0" baseline="0" noProof="0" dirty="0">
                <a:ln>
                  <a:noFill/>
                </a:ln>
                <a:solidFill>
                  <a:prstClr val="black"/>
                </a:solidFill>
                <a:effectLst/>
                <a:uLnTx/>
                <a:uFillTx/>
                <a:latin typeface="Arial" charset="0"/>
                <a:ea typeface="+mn-ea"/>
                <a:cs typeface="+mn-cs"/>
              </a:rPr>
              <a:t>More</a:t>
            </a:r>
          </a:p>
        </p:txBody>
      </p:sp>
      <p:grpSp>
        <p:nvGrpSpPr>
          <p:cNvPr id="41" name="Group 40"/>
          <p:cNvGrpSpPr/>
          <p:nvPr/>
        </p:nvGrpSpPr>
        <p:grpSpPr>
          <a:xfrm>
            <a:off x="2585534" y="1560530"/>
            <a:ext cx="461665" cy="4426219"/>
            <a:chOff x="2776211" y="1016528"/>
            <a:chExt cx="461665" cy="4426219"/>
          </a:xfrm>
        </p:grpSpPr>
        <p:sp>
          <p:nvSpPr>
            <p:cNvPr id="38" name="TextBox 37"/>
            <p:cNvSpPr txBox="1"/>
            <p:nvPr/>
          </p:nvSpPr>
          <p:spPr>
            <a:xfrm rot="16200000">
              <a:off x="2648995" y="4900033"/>
              <a:ext cx="716096"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AU" sz="1800" b="1" i="0" u="none" strike="noStrike" kern="1200" cap="none" spc="0" normalizeH="0" baseline="0" noProof="0" dirty="0">
                  <a:ln>
                    <a:noFill/>
                  </a:ln>
                  <a:solidFill>
                    <a:prstClr val="black"/>
                  </a:solidFill>
                  <a:effectLst/>
                  <a:uLnTx/>
                  <a:uFillTx/>
                  <a:latin typeface="Arial" charset="0"/>
                  <a:ea typeface="+mn-ea"/>
                  <a:cs typeface="+mn-cs"/>
                </a:rPr>
                <a:t>Less</a:t>
              </a:r>
            </a:p>
          </p:txBody>
        </p:sp>
        <p:sp>
          <p:nvSpPr>
            <p:cNvPr id="39" name="TextBox 38"/>
            <p:cNvSpPr txBox="1"/>
            <p:nvPr/>
          </p:nvSpPr>
          <p:spPr>
            <a:xfrm rot="16200000">
              <a:off x="2599785" y="1239120"/>
              <a:ext cx="814515" cy="369332"/>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AU" sz="1800" b="1" i="0" u="none" strike="noStrike" kern="1200" cap="none" spc="0" normalizeH="0" baseline="0" noProof="0" dirty="0">
                  <a:ln>
                    <a:noFill/>
                  </a:ln>
                  <a:solidFill>
                    <a:prstClr val="black"/>
                  </a:solidFill>
                  <a:effectLst/>
                  <a:uLnTx/>
                  <a:uFillTx/>
                  <a:latin typeface="Arial" charset="0"/>
                  <a:ea typeface="+mn-ea"/>
                  <a:cs typeface="+mn-cs"/>
                </a:rPr>
                <a:t>More</a:t>
              </a:r>
            </a:p>
          </p:txBody>
        </p:sp>
        <p:sp>
          <p:nvSpPr>
            <p:cNvPr id="40" name="TextBox 39"/>
            <p:cNvSpPr txBox="1"/>
            <p:nvPr/>
          </p:nvSpPr>
          <p:spPr>
            <a:xfrm rot="16200000">
              <a:off x="2437632" y="3048014"/>
              <a:ext cx="1138824" cy="461665"/>
            </a:xfrm>
            <a:prstGeom prst="rect">
              <a:avLst/>
            </a:prstGeom>
            <a:no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AU" sz="2400" b="1" i="0" u="none" strike="noStrike" kern="1200" cap="none" spc="0" normalizeH="0" baseline="0" noProof="0" dirty="0">
                  <a:ln>
                    <a:noFill/>
                  </a:ln>
                  <a:solidFill>
                    <a:srgbClr val="1F497D"/>
                  </a:solidFill>
                  <a:effectLst/>
                  <a:uLnTx/>
                  <a:uFillTx/>
                  <a:latin typeface="Arial" charset="0"/>
                  <a:ea typeface="+mn-ea"/>
                  <a:cs typeface="+mn-cs"/>
                </a:rPr>
                <a:t>Focus</a:t>
              </a:r>
            </a:p>
          </p:txBody>
        </p:sp>
      </p:grpSp>
      <p:grpSp>
        <p:nvGrpSpPr>
          <p:cNvPr id="42" name="Group 41"/>
          <p:cNvGrpSpPr/>
          <p:nvPr/>
        </p:nvGrpSpPr>
        <p:grpSpPr>
          <a:xfrm>
            <a:off x="3185569" y="1521000"/>
            <a:ext cx="6420897" cy="4343633"/>
            <a:chOff x="3376246" y="976998"/>
            <a:chExt cx="6420897" cy="4343633"/>
          </a:xfrm>
        </p:grpSpPr>
        <p:cxnSp>
          <p:nvCxnSpPr>
            <p:cNvPr id="43" name="Straight Arrow Connector 42"/>
            <p:cNvCxnSpPr/>
            <p:nvPr/>
          </p:nvCxnSpPr>
          <p:spPr>
            <a:xfrm>
              <a:off x="3376246" y="5294471"/>
              <a:ext cx="6420897" cy="11116"/>
            </a:xfrm>
            <a:prstGeom prst="straightConnector1">
              <a:avLst/>
            </a:prstGeom>
            <a:ln w="76200">
              <a:solidFill>
                <a:srgbClr val="385D8A"/>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flipV="1">
              <a:off x="3414889" y="976998"/>
              <a:ext cx="28923" cy="4343633"/>
            </a:xfrm>
            <a:prstGeom prst="straightConnector1">
              <a:avLst/>
            </a:prstGeom>
            <a:ln w="76200">
              <a:solidFill>
                <a:srgbClr val="385D8A"/>
              </a:solidFill>
              <a:headEnd type="none"/>
              <a:tailEnd type="stealth"/>
            </a:ln>
          </p:spPr>
          <p:style>
            <a:lnRef idx="1">
              <a:schemeClr val="accent1"/>
            </a:lnRef>
            <a:fillRef idx="0">
              <a:schemeClr val="accent1"/>
            </a:fillRef>
            <a:effectRef idx="0">
              <a:schemeClr val="accent1"/>
            </a:effectRef>
            <a:fontRef idx="minor">
              <a:schemeClr val="tx1"/>
            </a:fontRef>
          </p:style>
        </p:cxnSp>
      </p:grpSp>
      <p:sp>
        <p:nvSpPr>
          <p:cNvPr id="3" name="Title 2"/>
          <p:cNvSpPr>
            <a:spLocks noGrp="1"/>
          </p:cNvSpPr>
          <p:nvPr>
            <p:ph type="title" idx="4294967295"/>
          </p:nvPr>
        </p:nvSpPr>
        <p:spPr>
          <a:xfrm>
            <a:off x="1219200" y="0"/>
            <a:ext cx="10972800" cy="1143000"/>
          </a:xfrm>
        </p:spPr>
        <p:txBody>
          <a:bodyPr/>
          <a:lstStyle/>
          <a:p>
            <a:r>
              <a:rPr lang="en-AU" dirty="0">
                <a:solidFill>
                  <a:srgbClr val="860025"/>
                </a:solidFill>
              </a:rPr>
              <a:t>The</a:t>
            </a:r>
            <a:r>
              <a:rPr lang="en-AU" dirty="0"/>
              <a:t> </a:t>
            </a:r>
            <a:r>
              <a:rPr lang="en-AU" dirty="0">
                <a:solidFill>
                  <a:srgbClr val="860025"/>
                </a:solidFill>
              </a:rPr>
              <a:t>Ambidextrous</a:t>
            </a:r>
            <a:r>
              <a:rPr lang="en-AU" dirty="0"/>
              <a:t> </a:t>
            </a:r>
            <a:r>
              <a:rPr lang="en-AU" dirty="0">
                <a:solidFill>
                  <a:srgbClr val="860025"/>
                </a:solidFill>
              </a:rPr>
              <a:t>Organisation</a:t>
            </a:r>
          </a:p>
        </p:txBody>
      </p:sp>
      <p:sp>
        <p:nvSpPr>
          <p:cNvPr id="22" name="TextBox 21"/>
          <p:cNvSpPr txBox="1"/>
          <p:nvPr/>
        </p:nvSpPr>
        <p:spPr>
          <a:xfrm>
            <a:off x="344174" y="6415296"/>
            <a:ext cx="11967232" cy="430887"/>
          </a:xfrm>
          <a:prstGeom prst="rect">
            <a:avLst/>
          </a:prstGeom>
          <a:noFill/>
        </p:spPr>
        <p:txBody>
          <a:bodyPr wrap="square" lIns="0"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7F7F7F"/>
                </a:solidFill>
                <a:effectLst/>
                <a:uLnTx/>
                <a:uFillTx/>
                <a:latin typeface="Arial" charset="0"/>
                <a:ea typeface="+mn-ea"/>
                <a:cs typeface="+mn-cs"/>
              </a:rPr>
              <a:t>Constructed from </a:t>
            </a:r>
            <a:r>
              <a:rPr kumimoji="0" lang="en-US" sz="1100" b="0" i="0" u="none" strike="noStrike" kern="1200" cap="none" spc="0" normalizeH="0" baseline="0" noProof="0" dirty="0" err="1">
                <a:ln>
                  <a:noFill/>
                </a:ln>
                <a:solidFill>
                  <a:srgbClr val="7F7F7F"/>
                </a:solidFill>
                <a:effectLst/>
                <a:uLnTx/>
                <a:uFillTx/>
                <a:latin typeface="Arial" charset="0"/>
                <a:ea typeface="+mn-ea"/>
                <a:cs typeface="+mn-cs"/>
              </a:rPr>
              <a:t>Tushman</a:t>
            </a:r>
            <a:r>
              <a:rPr kumimoji="0" lang="en-US" sz="1100" b="0" i="0" u="none" strike="noStrike" kern="1200" cap="none" spc="0" normalizeH="0" baseline="0" noProof="0" dirty="0">
                <a:ln>
                  <a:noFill/>
                </a:ln>
                <a:solidFill>
                  <a:srgbClr val="7F7F7F"/>
                </a:solidFill>
                <a:effectLst/>
                <a:uLnTx/>
                <a:uFillTx/>
                <a:latin typeface="Arial" charset="0"/>
                <a:ea typeface="+mn-ea"/>
                <a:cs typeface="+mn-cs"/>
              </a:rPr>
              <a:t>, M., &amp; O’Reilly, C. (1997). </a:t>
            </a:r>
            <a:r>
              <a:rPr kumimoji="0" lang="en-US" sz="1100" b="0" i="1" u="none" strike="noStrike" kern="1200" cap="none" spc="0" normalizeH="0" baseline="0" noProof="0" dirty="0">
                <a:ln>
                  <a:noFill/>
                </a:ln>
                <a:solidFill>
                  <a:srgbClr val="7F7F7F"/>
                </a:solidFill>
                <a:effectLst/>
                <a:uLnTx/>
                <a:uFillTx/>
                <a:latin typeface="Arial" charset="0"/>
                <a:ea typeface="+mn-ea"/>
                <a:cs typeface="+mn-cs"/>
              </a:rPr>
              <a:t>Winning through innovation : a practical guide to leading organizational change and renewal</a:t>
            </a:r>
            <a:r>
              <a:rPr kumimoji="0" lang="en-US" sz="1100" b="0" i="0" u="none" strike="noStrike" kern="1200" cap="none" spc="0" normalizeH="0" baseline="0" noProof="0" dirty="0">
                <a:ln>
                  <a:noFill/>
                </a:ln>
                <a:solidFill>
                  <a:srgbClr val="7F7F7F"/>
                </a:solidFill>
                <a:effectLst/>
                <a:uLnTx/>
                <a:uFillTx/>
                <a:latin typeface="Arial" charset="0"/>
                <a:ea typeface="+mn-ea"/>
                <a:cs typeface="+mn-cs"/>
              </a:rPr>
              <a:t>.</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kern="1200" cap="none" spc="0" normalizeH="0" baseline="0" noProof="0" dirty="0">
                <a:ln>
                  <a:noFill/>
                </a:ln>
                <a:solidFill>
                  <a:srgbClr val="7F7F7F"/>
                </a:solidFill>
                <a:effectLst/>
                <a:uLnTx/>
                <a:uFillTx/>
                <a:latin typeface="Arial" charset="0"/>
                <a:ea typeface="+mn-ea"/>
                <a:cs typeface="+mn-cs"/>
              </a:rPr>
              <a:t>Boston, Mass: Harvard Business School Press.</a:t>
            </a:r>
          </a:p>
        </p:txBody>
      </p:sp>
      <p:sp>
        <p:nvSpPr>
          <p:cNvPr id="4" name="Isosceles Triangle 3"/>
          <p:cNvSpPr/>
          <p:nvPr/>
        </p:nvSpPr>
        <p:spPr>
          <a:xfrm>
            <a:off x="3636681" y="4425609"/>
            <a:ext cx="1605376" cy="1014195"/>
          </a:xfrm>
          <a:prstGeom prst="triangle">
            <a:avLst/>
          </a:prstGeom>
          <a:solidFill>
            <a:srgbClr val="1C8B7A"/>
          </a:solidFill>
          <a:ln>
            <a:solidFill>
              <a:srgbClr val="1C8B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dirty="0">
                <a:ln>
                  <a:noFill/>
                </a:ln>
                <a:solidFill>
                  <a:prstClr val="white"/>
                </a:solidFill>
                <a:effectLst/>
                <a:uLnTx/>
                <a:uFillTx/>
                <a:latin typeface="Arial" panose="020B0604020202020204" pitchFamily="34" charset="0"/>
                <a:ea typeface="+mn-ea"/>
                <a:cs typeface="+mn-cs"/>
              </a:rPr>
              <a:t>Explore x N</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AU" sz="1800" b="0" i="0" u="none" strike="noStrike" kern="1200" cap="none" spc="0" normalizeH="0" baseline="0" noProof="0" dirty="0">
              <a:ln>
                <a:noFill/>
              </a:ln>
              <a:solidFill>
                <a:prstClr val="white"/>
              </a:solidFill>
              <a:effectLst/>
              <a:uLnTx/>
              <a:uFillTx/>
              <a:latin typeface="Arial" panose="020B0604020202020204"/>
              <a:ea typeface="+mn-ea"/>
              <a:cs typeface="+mn-cs"/>
            </a:endParaRPr>
          </a:p>
        </p:txBody>
      </p:sp>
    </p:spTree>
    <p:extLst>
      <p:ext uri="{BB962C8B-B14F-4D97-AF65-F5344CB8AC3E}">
        <p14:creationId xmlns:p14="http://schemas.microsoft.com/office/powerpoint/2010/main" val="1597537684"/>
      </p:ext>
    </p:ext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Office Theme">
  <a:themeElements>
    <a:clrScheme name="ASU Primary &amp; Secondary">
      <a:dk1>
        <a:srgbClr val="2D2D2D"/>
      </a:dk1>
      <a:lt1>
        <a:sysClr val="window" lastClr="FFFFFF"/>
      </a:lt1>
      <a:dk2>
        <a:srgbClr val="303030"/>
      </a:dk2>
      <a:lt2>
        <a:srgbClr val="EEECE1"/>
      </a:lt2>
      <a:accent1>
        <a:srgbClr val="FEA60A"/>
      </a:accent1>
      <a:accent2>
        <a:srgbClr val="860025"/>
      </a:accent2>
      <a:accent3>
        <a:srgbClr val="448003"/>
      </a:accent3>
      <a:accent4>
        <a:srgbClr val="0E78D0"/>
      </a:accent4>
      <a:accent5>
        <a:srgbClr val="F26609"/>
      </a:accent5>
      <a:accent6>
        <a:srgbClr val="9F9580"/>
      </a:accent6>
      <a:hlink>
        <a:srgbClr val="0C6AFD"/>
      </a:hlink>
      <a:folHlink>
        <a:srgbClr val="7D6DE4"/>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306</TotalTime>
  <Words>500</Words>
  <Application>Microsoft Office PowerPoint</Application>
  <PresentationFormat>Widescreen</PresentationFormat>
  <Paragraphs>146</Paragraphs>
  <Slides>6</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Lucida Grande</vt:lpstr>
      <vt:lpstr>Wingdings</vt:lpstr>
      <vt:lpstr>1_Office Theme</vt:lpstr>
      <vt:lpstr> Investment &amp; Benefit Logic Mapping</vt:lpstr>
      <vt:lpstr>Investment &amp; Benefit Logic Mapping</vt:lpstr>
      <vt:lpstr>Align benefits with strategy </vt:lpstr>
      <vt:lpstr>Align benefits with strategy </vt:lpstr>
      <vt:lpstr>    Investment Benefit Logic Map</vt:lpstr>
      <vt:lpstr>The Ambidextrous Organisation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Our Agenda</dc:title>
  <dc:creator>Tony Peloso</dc:creator>
  <cp:lastModifiedBy>Antony Peloso</cp:lastModifiedBy>
  <cp:revision>6</cp:revision>
  <dcterms:created xsi:type="dcterms:W3CDTF">2021-03-29T05:05:35Z</dcterms:created>
  <dcterms:modified xsi:type="dcterms:W3CDTF">2022-02-16T17:46:04Z</dcterms:modified>
</cp:coreProperties>
</file>