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80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8" d="100"/>
          <a:sy n="88" d="100"/>
        </p:scale>
        <p:origin x="48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0BA36-C785-4A1A-80C3-610512027ADD}"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B07320-DD31-4C39-80C4-55F6BEB2B2E9}" type="slidenum">
              <a:rPr lang="en-US" smtClean="0"/>
              <a:t>‹#›</a:t>
            </a:fld>
            <a:endParaRPr lang="en-US"/>
          </a:p>
        </p:txBody>
      </p:sp>
    </p:spTree>
    <p:extLst>
      <p:ext uri="{BB962C8B-B14F-4D97-AF65-F5344CB8AC3E}">
        <p14:creationId xmlns:p14="http://schemas.microsoft.com/office/powerpoint/2010/main" val="115827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product.hbsp.harvard.edu/eproduct/product/cc_8136/content/ch06.xhtml#kt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This balancing act between exploiting the present and exploring the future is what we call organizational </a:t>
            </a:r>
            <a:r>
              <a:rPr lang="en-AU" sz="1200" u="none" strike="noStrike" kern="1200" dirty="0">
                <a:solidFill>
                  <a:schemeClr val="tx1"/>
                </a:solidFill>
                <a:effectLst/>
                <a:latin typeface="+mn-lt"/>
                <a:ea typeface="+mn-ea"/>
                <a:cs typeface="+mn-cs"/>
                <a:hlinkClick r:id="rId3"/>
              </a:rPr>
              <a:t>ambidexterity</a:t>
            </a:r>
            <a:r>
              <a:rPr lang="en-AU" sz="1200" kern="1200" dirty="0">
                <a:solidFill>
                  <a:schemeClr val="tx1"/>
                </a:solidFill>
                <a:effectLst/>
                <a:latin typeface="+mn-lt"/>
                <a:ea typeface="+mn-ea"/>
                <a:cs typeface="+mn-cs"/>
              </a:rPr>
              <a:t>: the ability of senior leaders simultaneously to manage the existing core businesses (maintaining stability, ensuring that products and services are reliable and consistent in quality, and overseeing incremental improvement) and to pursue new opportunities—specifically, nurturing experimentation and discontinuous change through the innovation streams</a:t>
            </a:r>
            <a:endParaRPr lang="en-US"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0C92D-C5D9-4E7B-B1E3-152DC7C1337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9006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C948A5-45BD-904C-8D58-1F2B7A8C339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FB7B9974-7A99-4C45-9D0C-60E2113167D6}"/>
              </a:ext>
            </a:extLst>
          </p:cNvPr>
          <p:cNvSpPr>
            <a:spLocks noGrp="1"/>
          </p:cNvSpPr>
          <p:nvPr>
            <p:ph type="ctrTitle" hasCustomPrompt="1"/>
          </p:nvPr>
        </p:nvSpPr>
        <p:spPr>
          <a:xfrm>
            <a:off x="790732" y="3113315"/>
            <a:ext cx="9144000" cy="826122"/>
          </a:xfrm>
          <a:prstGeom prst="rect">
            <a:avLst/>
          </a:prstGeom>
        </p:spPr>
        <p:txBody>
          <a:bodyPr anchor="t">
            <a:normAutofit/>
          </a:bodyPr>
          <a:lstStyle>
            <a:lvl1pPr algn="l">
              <a:defRPr lang="en-AU" sz="5200" b="1">
                <a:solidFill>
                  <a:schemeClr val="bg1"/>
                </a:solidFill>
                <a:effectLst/>
              </a:defRPr>
            </a:lvl1pPr>
          </a:lstStyle>
          <a:p>
            <a:r>
              <a:rPr lang="en-AU" b="1">
                <a:effectLst/>
                <a:latin typeface="Arial" panose="020B0604020202020204" pitchFamily="34" charset="0"/>
              </a:rPr>
              <a:t>Title of Presentation</a:t>
            </a:r>
            <a:endParaRPr lang="en-AU">
              <a:effectLst/>
              <a:latin typeface="Arial" panose="020B0604020202020204" pitchFamily="34" charset="0"/>
            </a:endParaRPr>
          </a:p>
        </p:txBody>
      </p:sp>
      <p:sp>
        <p:nvSpPr>
          <p:cNvPr id="9" name="Subtitle 2">
            <a:extLst>
              <a:ext uri="{FF2B5EF4-FFF2-40B4-BE49-F238E27FC236}">
                <a16:creationId xmlns:a16="http://schemas.microsoft.com/office/drawing/2014/main" id="{2FC6FA98-8566-5749-A76E-40495C4B925B}"/>
              </a:ext>
            </a:extLst>
          </p:cNvPr>
          <p:cNvSpPr>
            <a:spLocks noGrp="1"/>
          </p:cNvSpPr>
          <p:nvPr>
            <p:ph type="subTitle" idx="1" hasCustomPrompt="1"/>
          </p:nvPr>
        </p:nvSpPr>
        <p:spPr>
          <a:xfrm>
            <a:off x="790732" y="3939437"/>
            <a:ext cx="7424354" cy="1655762"/>
          </a:xfrm>
          <a:prstGeom prst="rect">
            <a:avLst/>
          </a:prstGeom>
        </p:spPr>
        <p:txBody>
          <a:bodyPr>
            <a:normAutofit/>
          </a:bodyPr>
          <a:lstStyle>
            <a:lvl1pPr marL="0" indent="0" algn="l">
              <a:buNone/>
              <a:defRPr lang="en-AU" sz="2000" b="1">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effectLst/>
                <a:latin typeface="Arial" panose="020B0604020202020204" pitchFamily="34" charset="0"/>
              </a:rPr>
              <a:t>And a sub-head, if it needs it.</a:t>
            </a:r>
            <a:endParaRPr lang="en-AU">
              <a:effectLst/>
              <a:latin typeface="Arial" panose="020B0604020202020204" pitchFamily="34" charset="0"/>
            </a:endParaRPr>
          </a:p>
        </p:txBody>
      </p:sp>
      <p:pic>
        <p:nvPicPr>
          <p:cNvPr id="12" name="Picture 11">
            <a:extLst>
              <a:ext uri="{FF2B5EF4-FFF2-40B4-BE49-F238E27FC236}">
                <a16:creationId xmlns:a16="http://schemas.microsoft.com/office/drawing/2014/main" id="{3AABC372-806F-FE46-9921-1795B371EF6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4715" y="1445364"/>
            <a:ext cx="2064893" cy="1112690"/>
          </a:xfrm>
          <a:prstGeom prst="rect">
            <a:avLst/>
          </a:prstGeom>
        </p:spPr>
      </p:pic>
    </p:spTree>
    <p:extLst>
      <p:ext uri="{BB962C8B-B14F-4D97-AF65-F5344CB8AC3E}">
        <p14:creationId xmlns:p14="http://schemas.microsoft.com/office/powerpoint/2010/main" val="7351646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ACD15-FA6D-4A54-AFB3-5A3EB0CDD360}"/>
              </a:ext>
            </a:extLst>
          </p:cNvPr>
          <p:cNvSpPr>
            <a:spLocks noGrp="1"/>
          </p:cNvSpPr>
          <p:nvPr>
            <p:ph idx="1"/>
          </p:nvPr>
        </p:nvSpPr>
        <p:spPr>
          <a:xfrm>
            <a:off x="614437" y="1650935"/>
            <a:ext cx="11441853" cy="36464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itle Placeholder 1">
            <a:extLst>
              <a:ext uri="{FF2B5EF4-FFF2-40B4-BE49-F238E27FC236}">
                <a16:creationId xmlns:a16="http://schemas.microsoft.com/office/drawing/2014/main" id="{7359BDF6-A632-7843-8FE5-90C638EB47E1}"/>
              </a:ext>
            </a:extLst>
          </p:cNvPr>
          <p:cNvSpPr>
            <a:spLocks noGrp="1"/>
          </p:cNvSpPr>
          <p:nvPr>
            <p:ph type="title"/>
          </p:nvPr>
        </p:nvSpPr>
        <p:spPr>
          <a:xfrm>
            <a:off x="614437" y="141552"/>
            <a:ext cx="11441853" cy="1020498"/>
          </a:xfrm>
          <a:prstGeom prst="rect">
            <a:avLst/>
          </a:prstGeom>
        </p:spPr>
        <p:txBody>
          <a:bodyPr vert="horz" lIns="91440" tIns="45720" rIns="91440" bIns="45720" rtlCol="0" anchor="ctr">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175550293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7CB97-825C-F043-9E1E-10A11FE807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8EADC20-263D-1144-8B83-C240DA84FCA8}"/>
              </a:ext>
            </a:extLst>
          </p:cNvPr>
          <p:cNvSpPr>
            <a:spLocks noGrp="1"/>
          </p:cNvSpPr>
          <p:nvPr>
            <p:ph type="title" hasCustomPrompt="1"/>
          </p:nvPr>
        </p:nvSpPr>
        <p:spPr>
          <a:xfrm>
            <a:off x="831850" y="3019727"/>
            <a:ext cx="10515600" cy="822992"/>
          </a:xfrm>
          <a:prstGeom prst="rect">
            <a:avLst/>
          </a:prstGeom>
        </p:spPr>
        <p:txBody>
          <a:bodyPr anchor="t">
            <a:normAutofit/>
          </a:bodyPr>
          <a:lstStyle>
            <a:lvl1pPr>
              <a:defRPr lang="en-AU" sz="4200" b="1">
                <a:solidFill>
                  <a:schemeClr val="bg1"/>
                </a:solidFill>
                <a:effectLst/>
              </a:defRPr>
            </a:lvl1pPr>
          </a:lstStyle>
          <a:p>
            <a:r>
              <a:rPr lang="en-AU" b="1">
                <a:effectLst/>
                <a:latin typeface="Arial" panose="020B0604020202020204" pitchFamily="34" charset="0"/>
              </a:rPr>
              <a:t>New section header page</a:t>
            </a:r>
            <a:endParaRPr lang="en-AU">
              <a:effectLst/>
              <a:latin typeface="Arial" panose="020B0604020202020204" pitchFamily="34" charset="0"/>
            </a:endParaRPr>
          </a:p>
        </p:txBody>
      </p:sp>
      <p:sp>
        <p:nvSpPr>
          <p:cNvPr id="5" name="Text Placeholder 2">
            <a:extLst>
              <a:ext uri="{FF2B5EF4-FFF2-40B4-BE49-F238E27FC236}">
                <a16:creationId xmlns:a16="http://schemas.microsoft.com/office/drawing/2014/main" id="{B4D2636F-DC25-9F47-97DF-0724B4B66624}"/>
              </a:ext>
            </a:extLst>
          </p:cNvPr>
          <p:cNvSpPr>
            <a:spLocks noGrp="1"/>
          </p:cNvSpPr>
          <p:nvPr>
            <p:ph type="body" idx="1" hasCustomPrompt="1"/>
          </p:nvPr>
        </p:nvSpPr>
        <p:spPr>
          <a:xfrm>
            <a:off x="831850" y="3782147"/>
            <a:ext cx="10515600" cy="769833"/>
          </a:xfrm>
          <a:prstGeom prst="rect">
            <a:avLst/>
          </a:prstGeom>
        </p:spPr>
        <p:txBody>
          <a:bodyPr>
            <a:normAutofit/>
          </a:bodyPr>
          <a:lstStyle>
            <a:lvl1pPr marL="0" indent="0">
              <a:buNone/>
              <a:defRPr lang="en-AU" sz="1800" b="1">
                <a:solidFill>
                  <a:schemeClr val="bg1"/>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AU" b="1">
                <a:effectLst/>
                <a:latin typeface="Arial" panose="020B0604020202020204" pitchFamily="34" charset="0"/>
              </a:rPr>
              <a:t>And a sub-head, if it needs it.</a:t>
            </a:r>
            <a:endParaRPr lang="en-AU">
              <a:effectLst/>
              <a:latin typeface="Arial" panose="020B0604020202020204" pitchFamily="34" charset="0"/>
            </a:endParaRPr>
          </a:p>
        </p:txBody>
      </p:sp>
      <p:pic>
        <p:nvPicPr>
          <p:cNvPr id="6" name="Picture 5">
            <a:extLst>
              <a:ext uri="{FF2B5EF4-FFF2-40B4-BE49-F238E27FC236}">
                <a16:creationId xmlns:a16="http://schemas.microsoft.com/office/drawing/2014/main" id="{E7686AB3-1DDC-3343-9EC3-45FE6D5622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7387" y="1106110"/>
            <a:ext cx="1077896" cy="580836"/>
          </a:xfrm>
          <a:prstGeom prst="rect">
            <a:avLst/>
          </a:prstGeom>
        </p:spPr>
      </p:pic>
    </p:spTree>
    <p:extLst>
      <p:ext uri="{BB962C8B-B14F-4D97-AF65-F5344CB8AC3E}">
        <p14:creationId xmlns:p14="http://schemas.microsoft.com/office/powerpoint/2010/main" val="228477554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0604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8607EF-5AD0-4B87-85DF-329D3D5FF2E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3271965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68A55CEB-C5A3-4520-9B3B-746656485E39}"/>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1200" y="239469"/>
            <a:ext cx="10972800" cy="1143000"/>
          </a:xfrm>
        </p:spPr>
        <p:txBody>
          <a:bodyPr>
            <a:normAutofit/>
          </a:bodyPr>
          <a:lstStyle>
            <a:lvl1pPr algn="l">
              <a:defRPr sz="3200" b="1">
                <a:solidFill>
                  <a:srgbClr val="1F497D"/>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214176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noFill/>
              </a:ln>
              <a:noFill/>
            </a:endParaRPr>
          </a:p>
        </p:txBody>
      </p:sp>
    </p:spTree>
    <p:extLst>
      <p:ext uri="{BB962C8B-B14F-4D97-AF65-F5344CB8AC3E}">
        <p14:creationId xmlns:p14="http://schemas.microsoft.com/office/powerpoint/2010/main" val="96650299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EDC8F7-87A5-F44D-86F3-C27C737FDC6E}"/>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6286500"/>
            <a:ext cx="12192000" cy="571500"/>
          </a:xfrm>
          <a:prstGeom prst="rect">
            <a:avLst/>
          </a:prstGeom>
        </p:spPr>
      </p:pic>
      <p:pic>
        <p:nvPicPr>
          <p:cNvPr id="9" name="Picture 8">
            <a:extLst>
              <a:ext uri="{FF2B5EF4-FFF2-40B4-BE49-F238E27FC236}">
                <a16:creationId xmlns:a16="http://schemas.microsoft.com/office/drawing/2014/main" id="{3EE43537-3EB3-2947-BE91-67A77E210835}"/>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12192000" cy="1162050"/>
          </a:xfrm>
          <a:prstGeom prst="rect">
            <a:avLst/>
          </a:prstGeom>
        </p:spPr>
      </p:pic>
      <p:pic>
        <p:nvPicPr>
          <p:cNvPr id="12" name="Picture 11">
            <a:extLst>
              <a:ext uri="{FF2B5EF4-FFF2-40B4-BE49-F238E27FC236}">
                <a16:creationId xmlns:a16="http://schemas.microsoft.com/office/drawing/2014/main" id="{C237CBB9-390B-AE44-ADA7-BF2C736870B4}"/>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0219856" y="305065"/>
            <a:ext cx="1077896" cy="580836"/>
          </a:xfrm>
          <a:prstGeom prst="rect">
            <a:avLst/>
          </a:prstGeom>
        </p:spPr>
      </p:pic>
    </p:spTree>
    <p:extLst>
      <p:ext uri="{BB962C8B-B14F-4D97-AF65-F5344CB8AC3E}">
        <p14:creationId xmlns:p14="http://schemas.microsoft.com/office/powerpoint/2010/main" val="3884885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fade/>
  </p:transition>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77F"/>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00477F"/>
        </a:buClr>
        <a:buSzPct val="80000"/>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00477F"/>
        </a:buClr>
        <a:buSzPct val="80000"/>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0477F"/>
        </a:buClr>
        <a:buSzPct val="80000"/>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00477F"/>
        </a:buClr>
        <a:buSzPct val="80000"/>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1200" y="0"/>
            <a:ext cx="10972800" cy="1143000"/>
          </a:xfrm>
        </p:spPr>
        <p:txBody>
          <a:bodyPr/>
          <a:lstStyle/>
          <a:p>
            <a:r>
              <a:rPr lang="en-AU" dirty="0"/>
              <a:t>The Ambidextrous Organisation</a:t>
            </a:r>
          </a:p>
        </p:txBody>
      </p:sp>
      <p:grpSp>
        <p:nvGrpSpPr>
          <p:cNvPr id="4" name="Group 3"/>
          <p:cNvGrpSpPr/>
          <p:nvPr/>
        </p:nvGrpSpPr>
        <p:grpSpPr>
          <a:xfrm>
            <a:off x="2585534" y="1521000"/>
            <a:ext cx="7020932" cy="4920040"/>
            <a:chOff x="2585534" y="1521000"/>
            <a:chExt cx="7020932" cy="4920040"/>
          </a:xfrm>
        </p:grpSpPr>
        <p:sp>
          <p:nvSpPr>
            <p:cNvPr id="34" name="TextBox 33"/>
            <p:cNvSpPr txBox="1"/>
            <p:nvPr/>
          </p:nvSpPr>
          <p:spPr>
            <a:xfrm>
              <a:off x="5878507" y="5979375"/>
              <a:ext cx="10028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1200" cap="none" spc="0" normalizeH="0" baseline="0" noProof="0" dirty="0">
                  <a:ln>
                    <a:noFill/>
                  </a:ln>
                  <a:solidFill>
                    <a:srgbClr val="1F497D"/>
                  </a:solidFill>
                  <a:effectLst/>
                  <a:uLnTx/>
                  <a:uFillTx/>
                  <a:latin typeface="Arial" charset="0"/>
                  <a:ea typeface="+mn-ea"/>
                  <a:cs typeface="+mn-cs"/>
                </a:rPr>
                <a:t>Time</a:t>
              </a:r>
            </a:p>
          </p:txBody>
        </p:sp>
        <p:sp>
          <p:nvSpPr>
            <p:cNvPr id="18" name="Arc 17"/>
            <p:cNvSpPr/>
            <p:nvPr/>
          </p:nvSpPr>
          <p:spPr>
            <a:xfrm rot="16837367">
              <a:off x="4571557" y="3627272"/>
              <a:ext cx="1311399" cy="1494726"/>
            </a:xfrm>
            <a:prstGeom prst="arc">
              <a:avLst>
                <a:gd name="adj1" fmla="val 15441345"/>
                <a:gd name="adj2" fmla="val 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Arc 18"/>
            <p:cNvSpPr/>
            <p:nvPr/>
          </p:nvSpPr>
          <p:spPr>
            <a:xfrm rot="18240081">
              <a:off x="6308531" y="2965023"/>
              <a:ext cx="1266364" cy="187175"/>
            </a:xfrm>
            <a:prstGeom prst="arc">
              <a:avLst>
                <a:gd name="adj1" fmla="val 15441345"/>
                <a:gd name="adj2" fmla="val 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Round Diagonal Corner Rectangle 13"/>
            <p:cNvSpPr/>
            <p:nvPr/>
          </p:nvSpPr>
          <p:spPr>
            <a:xfrm rot="5400000">
              <a:off x="5427411" y="2944718"/>
              <a:ext cx="1443965" cy="146402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Selection &amp; Retention</a:t>
              </a:r>
            </a:p>
          </p:txBody>
        </p:sp>
        <p:sp>
          <p:nvSpPr>
            <p:cNvPr id="28" name="Rectangle 27"/>
            <p:cNvSpPr/>
            <p:nvPr/>
          </p:nvSpPr>
          <p:spPr>
            <a:xfrm>
              <a:off x="3636681" y="4641866"/>
              <a:ext cx="1174918" cy="574961"/>
            </a:xfrm>
            <a:prstGeom prst="rect">
              <a:avLst/>
            </a:prstGeom>
          </p:spPr>
          <p:txBody>
            <a:bodyPr wrap="square" tIns="36000" bIns="360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Explore x N</a:t>
              </a:r>
            </a:p>
          </p:txBody>
        </p:sp>
        <p:grpSp>
          <p:nvGrpSpPr>
            <p:cNvPr id="31" name="Group 30"/>
            <p:cNvGrpSpPr/>
            <p:nvPr/>
          </p:nvGrpSpPr>
          <p:grpSpPr>
            <a:xfrm>
              <a:off x="7315769" y="1797102"/>
              <a:ext cx="1174918" cy="1157644"/>
              <a:chOff x="7506446" y="1253100"/>
              <a:chExt cx="1174918" cy="1157644"/>
            </a:xfrm>
          </p:grpSpPr>
          <p:sp>
            <p:nvSpPr>
              <p:cNvPr id="16" name="Oval 15">
                <a:extLst>
                  <a:ext uri="{FF2B5EF4-FFF2-40B4-BE49-F238E27FC236}">
                    <a16:creationId xmlns:a16="http://schemas.microsoft.com/office/drawing/2014/main" id="{4B81453E-D035-4D29-BE27-6D71C935CF95}"/>
                  </a:ext>
                </a:extLst>
              </p:cNvPr>
              <p:cNvSpPr>
                <a:spLocks noChangeAspect="1"/>
              </p:cNvSpPr>
              <p:nvPr/>
            </p:nvSpPr>
            <p:spPr>
              <a:xfrm>
                <a:off x="7514604" y="1253100"/>
                <a:ext cx="1158603" cy="1157644"/>
              </a:xfrm>
              <a:prstGeom prst="ellipse">
                <a:avLst/>
              </a:prstGeom>
              <a:solidFill>
                <a:srgbClr val="AC3F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29"/>
              <p:cNvSpPr/>
              <p:nvPr/>
            </p:nvSpPr>
            <p:spPr>
              <a:xfrm>
                <a:off x="7506446" y="1662645"/>
                <a:ext cx="1174918"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Exploit</a:t>
                </a:r>
              </a:p>
            </p:txBody>
          </p:sp>
        </p:grpSp>
        <p:sp>
          <p:nvSpPr>
            <p:cNvPr id="32" name="TextBox 31"/>
            <p:cNvSpPr txBox="1"/>
            <p:nvPr/>
          </p:nvSpPr>
          <p:spPr>
            <a:xfrm>
              <a:off x="3866092" y="6025541"/>
              <a:ext cx="71609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charset="0"/>
                  <a:ea typeface="+mn-ea"/>
                  <a:cs typeface="+mn-cs"/>
                </a:rPr>
                <a:t>Less</a:t>
              </a:r>
            </a:p>
          </p:txBody>
        </p:sp>
        <p:sp>
          <p:nvSpPr>
            <p:cNvPr id="33" name="TextBox 32"/>
            <p:cNvSpPr txBox="1"/>
            <p:nvPr/>
          </p:nvSpPr>
          <p:spPr>
            <a:xfrm>
              <a:off x="8050672" y="6025541"/>
              <a:ext cx="81451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charset="0"/>
                  <a:ea typeface="+mn-ea"/>
                  <a:cs typeface="+mn-cs"/>
                </a:rPr>
                <a:t>More</a:t>
              </a:r>
            </a:p>
          </p:txBody>
        </p:sp>
        <p:grpSp>
          <p:nvGrpSpPr>
            <p:cNvPr id="41" name="Group 40"/>
            <p:cNvGrpSpPr/>
            <p:nvPr/>
          </p:nvGrpSpPr>
          <p:grpSpPr>
            <a:xfrm>
              <a:off x="2585534" y="1560530"/>
              <a:ext cx="461665" cy="4426219"/>
              <a:chOff x="2776211" y="1016528"/>
              <a:chExt cx="461665" cy="4426219"/>
            </a:xfrm>
          </p:grpSpPr>
          <p:sp>
            <p:nvSpPr>
              <p:cNvPr id="38" name="TextBox 37"/>
              <p:cNvSpPr txBox="1"/>
              <p:nvPr/>
            </p:nvSpPr>
            <p:spPr>
              <a:xfrm rot="16200000">
                <a:off x="2648995" y="4900033"/>
                <a:ext cx="71609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charset="0"/>
                    <a:ea typeface="+mn-ea"/>
                    <a:cs typeface="+mn-cs"/>
                  </a:rPr>
                  <a:t>Less</a:t>
                </a:r>
              </a:p>
            </p:txBody>
          </p:sp>
          <p:sp>
            <p:nvSpPr>
              <p:cNvPr id="39" name="TextBox 38"/>
              <p:cNvSpPr txBox="1"/>
              <p:nvPr/>
            </p:nvSpPr>
            <p:spPr>
              <a:xfrm rot="16200000">
                <a:off x="2599785" y="1239120"/>
                <a:ext cx="81451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charset="0"/>
                    <a:ea typeface="+mn-ea"/>
                    <a:cs typeface="+mn-cs"/>
                  </a:rPr>
                  <a:t>More</a:t>
                </a:r>
              </a:p>
            </p:txBody>
          </p:sp>
          <p:sp>
            <p:nvSpPr>
              <p:cNvPr id="40" name="TextBox 39"/>
              <p:cNvSpPr txBox="1"/>
              <p:nvPr/>
            </p:nvSpPr>
            <p:spPr>
              <a:xfrm rot="16200000">
                <a:off x="2437632" y="3048014"/>
                <a:ext cx="113882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1200" cap="none" spc="0" normalizeH="0" baseline="0" noProof="0" dirty="0">
                    <a:ln>
                      <a:noFill/>
                    </a:ln>
                    <a:solidFill>
                      <a:srgbClr val="1F497D"/>
                    </a:solidFill>
                    <a:effectLst/>
                    <a:uLnTx/>
                    <a:uFillTx/>
                    <a:latin typeface="Arial" charset="0"/>
                    <a:ea typeface="+mn-ea"/>
                    <a:cs typeface="+mn-cs"/>
                  </a:rPr>
                  <a:t>Focus</a:t>
                </a:r>
              </a:p>
            </p:txBody>
          </p:sp>
        </p:grpSp>
        <p:grpSp>
          <p:nvGrpSpPr>
            <p:cNvPr id="42" name="Group 41"/>
            <p:cNvGrpSpPr/>
            <p:nvPr/>
          </p:nvGrpSpPr>
          <p:grpSpPr>
            <a:xfrm>
              <a:off x="3185569" y="1521000"/>
              <a:ext cx="6420897" cy="4343633"/>
              <a:chOff x="3376246" y="976998"/>
              <a:chExt cx="6420897" cy="4343633"/>
            </a:xfrm>
          </p:grpSpPr>
          <p:cxnSp>
            <p:nvCxnSpPr>
              <p:cNvPr id="43" name="Straight Arrow Connector 42"/>
              <p:cNvCxnSpPr/>
              <p:nvPr/>
            </p:nvCxnSpPr>
            <p:spPr>
              <a:xfrm>
                <a:off x="3376246" y="5294471"/>
                <a:ext cx="6420897" cy="11116"/>
              </a:xfrm>
              <a:prstGeom prst="straightConnector1">
                <a:avLst/>
              </a:prstGeom>
              <a:ln w="76200">
                <a:solidFill>
                  <a:srgbClr val="385D8A"/>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414889" y="976998"/>
                <a:ext cx="28923" cy="4343633"/>
              </a:xfrm>
              <a:prstGeom prst="straightConnector1">
                <a:avLst/>
              </a:prstGeom>
              <a:ln w="76200">
                <a:solidFill>
                  <a:srgbClr val="385D8A"/>
                </a:solidFill>
                <a:headEnd type="none"/>
                <a:tailEnd type="stealth"/>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549486" y="1861576"/>
              <a:ext cx="1661961" cy="1404510"/>
              <a:chOff x="295489" y="1729288"/>
              <a:chExt cx="2160000" cy="1404510"/>
            </a:xfrm>
          </p:grpSpPr>
          <p:cxnSp>
            <p:nvCxnSpPr>
              <p:cNvPr id="29" name="Straight Connector 28"/>
              <p:cNvCxnSpPr/>
              <p:nvPr/>
            </p:nvCxnSpPr>
            <p:spPr>
              <a:xfrm>
                <a:off x="295489" y="1729288"/>
                <a:ext cx="2160000" cy="0"/>
              </a:xfrm>
              <a:prstGeom prst="line">
                <a:avLst/>
              </a:prstGeom>
              <a:ln w="25400">
                <a:solidFill>
                  <a:srgbClr val="1C8B7A"/>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5489" y="2197458"/>
                <a:ext cx="2160000" cy="0"/>
              </a:xfrm>
              <a:prstGeom prst="line">
                <a:avLst/>
              </a:prstGeom>
              <a:ln w="25400">
                <a:solidFill>
                  <a:srgbClr val="1C8B7A"/>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5489" y="2665628"/>
                <a:ext cx="2160000" cy="0"/>
              </a:xfrm>
              <a:prstGeom prst="line">
                <a:avLst/>
              </a:prstGeom>
              <a:ln w="25400">
                <a:solidFill>
                  <a:srgbClr val="1C8B7A"/>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95489" y="3133798"/>
                <a:ext cx="2160000" cy="0"/>
              </a:xfrm>
              <a:prstGeom prst="line">
                <a:avLst/>
              </a:prstGeom>
              <a:ln w="25400">
                <a:solidFill>
                  <a:srgbClr val="1C8B7A"/>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7278559" y="3850025"/>
              <a:ext cx="1661961" cy="1404510"/>
              <a:chOff x="295489" y="1729288"/>
              <a:chExt cx="2160000" cy="1404510"/>
            </a:xfrm>
          </p:grpSpPr>
          <p:cxnSp>
            <p:nvCxnSpPr>
              <p:cNvPr id="46" name="Straight Connector 45"/>
              <p:cNvCxnSpPr/>
              <p:nvPr/>
            </p:nvCxnSpPr>
            <p:spPr>
              <a:xfrm>
                <a:off x="295489" y="1729288"/>
                <a:ext cx="2160000" cy="0"/>
              </a:xfrm>
              <a:prstGeom prst="line">
                <a:avLst/>
              </a:prstGeom>
              <a:ln w="25400">
                <a:solidFill>
                  <a:srgbClr val="AC3F8E"/>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5489" y="2197458"/>
                <a:ext cx="2160000" cy="0"/>
              </a:xfrm>
              <a:prstGeom prst="line">
                <a:avLst/>
              </a:prstGeom>
              <a:ln w="25400">
                <a:solidFill>
                  <a:srgbClr val="AC3F8E"/>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5489" y="2665628"/>
                <a:ext cx="2160000" cy="0"/>
              </a:xfrm>
              <a:prstGeom prst="line">
                <a:avLst/>
              </a:prstGeom>
              <a:ln w="25400">
                <a:solidFill>
                  <a:srgbClr val="AC3F8E"/>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95489" y="3133798"/>
                <a:ext cx="2160000" cy="0"/>
              </a:xfrm>
              <a:prstGeom prst="line">
                <a:avLst/>
              </a:prstGeom>
              <a:ln w="25400">
                <a:solidFill>
                  <a:srgbClr val="AC3F8E"/>
                </a:solidFill>
                <a:prstDash val="dash"/>
              </a:ln>
            </p:spPr>
            <p:style>
              <a:lnRef idx="1">
                <a:schemeClr val="accent1"/>
              </a:lnRef>
              <a:fillRef idx="0">
                <a:schemeClr val="accent1"/>
              </a:fillRef>
              <a:effectRef idx="0">
                <a:schemeClr val="accent1"/>
              </a:effectRef>
              <a:fontRef idx="minor">
                <a:schemeClr val="tx1"/>
              </a:fontRef>
            </p:style>
          </p:cxnSp>
        </p:grpSp>
        <p:sp>
          <p:nvSpPr>
            <p:cNvPr id="51" name="Isosceles Triangle 50"/>
            <p:cNvSpPr/>
            <p:nvPr/>
          </p:nvSpPr>
          <p:spPr>
            <a:xfrm>
              <a:off x="3636681" y="4425609"/>
              <a:ext cx="1605376" cy="1014195"/>
            </a:xfrm>
            <a:prstGeom prst="triangle">
              <a:avLst/>
            </a:prstGeom>
            <a:solidFill>
              <a:srgbClr val="1C8B7A"/>
            </a:solidFill>
            <a:ln>
              <a:solidFill>
                <a:srgbClr val="1C8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Explore x 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52" name="TextBox 51"/>
          <p:cNvSpPr txBox="1"/>
          <p:nvPr/>
        </p:nvSpPr>
        <p:spPr>
          <a:xfrm>
            <a:off x="344174" y="6415296"/>
            <a:ext cx="11967232" cy="430887"/>
          </a:xfrm>
          <a:prstGeom prst="rect">
            <a:avLst/>
          </a:prstGeom>
          <a:noFill/>
        </p:spPr>
        <p:txBody>
          <a:bodyPr wrap="squar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7F7F7F"/>
                </a:solidFill>
                <a:effectLst/>
                <a:uLnTx/>
                <a:uFillTx/>
                <a:latin typeface="Arial" charset="0"/>
                <a:ea typeface="+mn-ea"/>
                <a:cs typeface="+mn-cs"/>
              </a:rPr>
              <a:t>Constructed from </a:t>
            </a:r>
            <a:r>
              <a:rPr kumimoji="0" lang="en-US" sz="1100" b="0" i="0" u="none" strike="noStrike" kern="1200" cap="none" spc="0" normalizeH="0" baseline="0" noProof="0" dirty="0" err="1">
                <a:ln>
                  <a:noFill/>
                </a:ln>
                <a:solidFill>
                  <a:srgbClr val="7F7F7F"/>
                </a:solidFill>
                <a:effectLst/>
                <a:uLnTx/>
                <a:uFillTx/>
                <a:latin typeface="Arial" charset="0"/>
                <a:ea typeface="+mn-ea"/>
                <a:cs typeface="+mn-cs"/>
              </a:rPr>
              <a:t>Tushman</a:t>
            </a:r>
            <a:r>
              <a:rPr kumimoji="0" lang="en-US" sz="1100" b="0" i="0" u="none" strike="noStrike" kern="1200" cap="none" spc="0" normalizeH="0" baseline="0" noProof="0" dirty="0">
                <a:ln>
                  <a:noFill/>
                </a:ln>
                <a:solidFill>
                  <a:srgbClr val="7F7F7F"/>
                </a:solidFill>
                <a:effectLst/>
                <a:uLnTx/>
                <a:uFillTx/>
                <a:latin typeface="Arial" charset="0"/>
                <a:ea typeface="+mn-ea"/>
                <a:cs typeface="+mn-cs"/>
              </a:rPr>
              <a:t>, M., &amp; O’Reilly, C. (1997). </a:t>
            </a:r>
            <a:r>
              <a:rPr kumimoji="0" lang="en-US" sz="1100" b="0" i="1" u="none" strike="noStrike" kern="1200" cap="none" spc="0" normalizeH="0" baseline="0" noProof="0" dirty="0">
                <a:ln>
                  <a:noFill/>
                </a:ln>
                <a:solidFill>
                  <a:srgbClr val="7F7F7F"/>
                </a:solidFill>
                <a:effectLst/>
                <a:uLnTx/>
                <a:uFillTx/>
                <a:latin typeface="Arial" charset="0"/>
                <a:ea typeface="+mn-ea"/>
                <a:cs typeface="+mn-cs"/>
              </a:rPr>
              <a:t>Winning through innovation : a practical guide to leading organizational change and renewal</a:t>
            </a:r>
            <a:r>
              <a:rPr kumimoji="0" lang="en-US" sz="1100" b="0" i="0" u="none" strike="noStrike" kern="1200" cap="none" spc="0" normalizeH="0" baseline="0" noProof="0" dirty="0">
                <a:ln>
                  <a:noFill/>
                </a:ln>
                <a:solidFill>
                  <a:srgbClr val="7F7F7F"/>
                </a:solidFill>
                <a:effectLst/>
                <a:uLnTx/>
                <a:uFillTx/>
                <a:latin typeface="Arial"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7F7F7F"/>
                </a:solidFill>
                <a:effectLst/>
                <a:uLnTx/>
                <a:uFillTx/>
                <a:latin typeface="Arial" charset="0"/>
                <a:ea typeface="+mn-ea"/>
                <a:cs typeface="+mn-cs"/>
              </a:rPr>
              <a:t>Boston, Mass: Harvard Business School Press.</a:t>
            </a:r>
          </a:p>
        </p:txBody>
      </p:sp>
    </p:spTree>
    <p:custDataLst>
      <p:tags r:id="rId1"/>
    </p:custDataLst>
    <p:extLst>
      <p:ext uri="{BB962C8B-B14F-4D97-AF65-F5344CB8AC3E}">
        <p14:creationId xmlns:p14="http://schemas.microsoft.com/office/powerpoint/2010/main" val="1031176365"/>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323A3E"/>
      </a:dk2>
      <a:lt2>
        <a:srgbClr val="DFE3E5"/>
      </a:lt2>
      <a:accent1>
        <a:srgbClr val="1482AB"/>
      </a:accent1>
      <a:accent2>
        <a:srgbClr val="124163"/>
      </a:accent2>
      <a:accent3>
        <a:srgbClr val="00B0F0"/>
      </a:accent3>
      <a:accent4>
        <a:srgbClr val="1D9AA1"/>
      </a:accent4>
      <a:accent5>
        <a:srgbClr val="7EC492"/>
      </a:accent5>
      <a:accent6>
        <a:srgbClr val="A0C7C5"/>
      </a:accent6>
      <a:hlink>
        <a:srgbClr val="7F7F7F"/>
      </a:hlink>
      <a:folHlink>
        <a:srgbClr val="C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2_Office Theme</vt:lpstr>
      <vt:lpstr>The Ambidextrous Organisation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Ambidextrous Organisation</dc:title>
  <dc:creator>Antony Peloso</dc:creator>
  <cp:lastModifiedBy>Antony Peloso</cp:lastModifiedBy>
  <cp:revision>1</cp:revision>
  <dcterms:created xsi:type="dcterms:W3CDTF">2020-10-12T08:01:37Z</dcterms:created>
  <dcterms:modified xsi:type="dcterms:W3CDTF">2020-10-12T08:02:01Z</dcterms:modified>
</cp:coreProperties>
</file>