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9939338" cy="143684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720918"/>
          </a:xfrm>
          <a:prstGeom prst="rect">
            <a:avLst/>
          </a:prstGeom>
        </p:spPr>
        <p:txBody>
          <a:bodyPr vert="horz" lIns="138897" tIns="69449" rIns="138897" bIns="69449" rtlCol="0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6" cy="720918"/>
          </a:xfrm>
          <a:prstGeom prst="rect">
            <a:avLst/>
          </a:prstGeom>
        </p:spPr>
        <p:txBody>
          <a:bodyPr vert="horz" lIns="138897" tIns="69449" rIns="138897" bIns="69449" rtlCol="0"/>
          <a:lstStyle>
            <a:lvl1pPr algn="r">
              <a:defRPr sz="1800"/>
            </a:lvl1pPr>
          </a:lstStyle>
          <a:p>
            <a:fld id="{19578B5F-79C8-4C6D-90F9-C47B70BFB41D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8813" y="1795463"/>
            <a:ext cx="8621712" cy="4849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897" tIns="69449" rIns="138897" bIns="694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934" y="6914823"/>
            <a:ext cx="7951470" cy="5657582"/>
          </a:xfrm>
          <a:prstGeom prst="rect">
            <a:avLst/>
          </a:prstGeom>
        </p:spPr>
        <p:txBody>
          <a:bodyPr vert="horz" lIns="138897" tIns="69449" rIns="138897" bIns="694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47547"/>
            <a:ext cx="4307046" cy="720917"/>
          </a:xfrm>
          <a:prstGeom prst="rect">
            <a:avLst/>
          </a:prstGeom>
        </p:spPr>
        <p:txBody>
          <a:bodyPr vert="horz" lIns="138897" tIns="69449" rIns="138897" bIns="69449" rtlCol="0" anchor="b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9992" y="13647547"/>
            <a:ext cx="4307046" cy="720917"/>
          </a:xfrm>
          <a:prstGeom prst="rect">
            <a:avLst/>
          </a:prstGeom>
        </p:spPr>
        <p:txBody>
          <a:bodyPr vert="horz" lIns="138897" tIns="69449" rIns="138897" bIns="69449" rtlCol="0" anchor="b"/>
          <a:lstStyle>
            <a:lvl1pPr algn="r">
              <a:defRPr sz="1800"/>
            </a:lvl1pPr>
          </a:lstStyle>
          <a:p>
            <a:fld id="{AE25E32E-9A38-422D-B8A6-F19A9170E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886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4213" y="1811338"/>
            <a:ext cx="8686800" cy="48863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1402169">
              <a:defRPr/>
            </a:pPr>
            <a:fld id="{1D547B4C-DF6E-6A4F-A05E-8ADF17B659C6}" type="slidenum">
              <a:rPr lang="en-US">
                <a:solidFill>
                  <a:prstClr val="black"/>
                </a:solidFill>
                <a:latin typeface="Calibri"/>
              </a:rPr>
              <a:pPr defTabSz="1402169">
                <a:defRPr/>
              </a:pPr>
              <a:t>1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0115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88DAA-77BF-46DF-BEC5-561607984C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2C0CDA-5F38-4DD0-80E4-40F348B633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03E8E-4571-4BAD-B5E7-8D80948DC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7720-2DAC-4121-B3A1-135CA8CA0558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15A9C-888D-428A-B05E-463CEE56D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36547-DB64-459B-A4C3-D6266D003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F34A-163E-4AC3-A9BE-4078030BB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292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FC9F4-3E1D-4A2B-B18F-667C575D8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BBD188-A0CD-424F-BDDD-96BE4F70D2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52111-DE8A-4AEC-B352-1DAAE41CD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7720-2DAC-4121-B3A1-135CA8CA0558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FA380-5474-458D-823E-3001DDF26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6942C-E228-4154-86F5-6CDB540A8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F34A-163E-4AC3-A9BE-4078030BB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73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80E0DB-FF2E-42E7-A3A9-403F4E63D5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4D4148-ECE1-49F0-B627-8151C54D31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76C7D-5A4D-497D-BC4A-F6BC72748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7720-2DAC-4121-B3A1-135CA8CA0558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4E15A-935F-4C57-A243-ED6A23C66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0127F-57E6-4369-881D-B33AE851A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F34A-163E-4AC3-A9BE-4078030BB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56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552305"/>
            <a:ext cx="12192000" cy="13056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3755">
              <a:ln>
                <a:noFill/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511908214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CF1AF-4BC7-403E-9D9C-FB80E3134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D7A02-C0C5-4027-8306-A84A7D0E4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D09000-B909-4E4E-A358-DD552DEC6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7720-2DAC-4121-B3A1-135CA8CA0558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7BC18-D375-4C7D-8E86-31268E969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3B74A9-0B65-4C88-9191-21F187F50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F34A-163E-4AC3-A9BE-4078030BB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51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206C7-3472-4427-A276-2FA85D057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A38417-0A21-4B82-B5A1-4502DB9BDD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D6424-BBE1-44E2-8D86-DD4646A53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7720-2DAC-4121-B3A1-135CA8CA0558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58A11-6603-4E7D-8A11-EBAD991A2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9AE92-4218-44D0-A5BC-F48D1703D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F34A-163E-4AC3-A9BE-4078030BB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9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5D653-4533-4127-AD7E-7BEF73C7A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6BE87-D8A4-4110-A0BE-07605A3BBD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9F7829-3BE3-45BE-9AF5-918DEF7681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DFC776-78E7-4064-996E-2A8BE809F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7720-2DAC-4121-B3A1-135CA8CA0558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2DEC2F-BA1B-4986-9C66-5F09ECCA9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A0CE4D-592C-4A95-A5EE-485F0E89A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F34A-163E-4AC3-A9BE-4078030BB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58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06F3-7647-4157-847B-A0A32AA61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CBBE44-4A3C-4788-A0B6-2F2E17AAC8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926F48-6457-4C2A-8A01-62F0E0ABCD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86BC93-FDE9-4574-ADE7-FB46B55663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0DE256-39F7-4E5D-B830-63CB6F2B8C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9A272C-F9B4-4946-BFBD-FFE4E2185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7720-2DAC-4121-B3A1-135CA8CA0558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6ED491-732F-419B-9773-815075151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57E56F-F3E7-4596-809B-2E41D56AA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F34A-163E-4AC3-A9BE-4078030BB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691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E9147-9B17-4D25-84F6-C38ACC451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A749B2-DD85-4ADE-A26D-9EC2D135A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7720-2DAC-4121-B3A1-135CA8CA0558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38EFF1-B1FD-424B-B1C3-77CDCD256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8034A1-1BCF-4FC1-9D94-95EF33166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F34A-163E-4AC3-A9BE-4078030BB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156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62C36C-63D4-4BCF-B597-503E11C46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7720-2DAC-4121-B3A1-135CA8CA0558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BCAF3D-A8FA-4A9F-8175-9CB2F494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19FCE9-82F9-44D7-989F-7119867CD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F34A-163E-4AC3-A9BE-4078030BB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35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C4539-6643-4073-8747-91FE74F4B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85142-8F2A-4199-B174-5C545708E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28E570-F845-451A-A4A0-20F84237BE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D293F9-3185-48C7-8298-FF3F24939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7720-2DAC-4121-B3A1-135CA8CA0558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F7396B-3ED1-4667-BC38-84B528E7C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FB170A-DCC8-48A2-9AAB-2CB79B8D3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F34A-163E-4AC3-A9BE-4078030BB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47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A60DF-60B7-4460-89CB-738E56CC5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8CC8AA-2736-48E3-8956-382AF8BBDB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BB05A3-E41A-4E19-97FB-46A19243D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677710-1D3A-4E86-832F-F2DB4E14B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7720-2DAC-4121-B3A1-135CA8CA0558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04C633-FA3E-42E7-AE88-E0DBF8079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33D902-CBED-4782-8520-748212D5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F34A-163E-4AC3-A9BE-4078030BB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63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2A8786-77FE-4FB5-9C1A-4B054A88F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70A169-3A59-4CF4-A0BF-6473F80ABE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48B36-EFAA-4392-984E-B6EA4DF215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37720-2DAC-4121-B3A1-135CA8CA0558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61144-3EC1-4CF6-A56B-5BF0D68EB4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2D07D-208A-4533-8397-665850068C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6F34A-163E-4AC3-A9BE-4078030BB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34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378132" y="1276960"/>
            <a:ext cx="9394045" cy="5200205"/>
            <a:chOff x="-5039571" y="-2829463"/>
            <a:chExt cx="19985142" cy="1106305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EC6A181F-A47E-40EB-BE6D-1E77A347D463}"/>
                </a:ext>
              </a:extLst>
            </p:cNvPr>
            <p:cNvSpPr/>
            <p:nvPr/>
          </p:nvSpPr>
          <p:spPr>
            <a:xfrm>
              <a:off x="-5039571" y="-2829463"/>
              <a:ext cx="3175661" cy="206364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0782" tIns="95391" rIns="190782" bIns="953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907704">
                <a:defRPr/>
              </a:pPr>
              <a:r>
                <a:rPr lang="en-US" sz="1100" b="1" dirty="0">
                  <a:solidFill>
                    <a:prstClr val="white"/>
                  </a:solidFill>
                  <a:latin typeface="Arial"/>
                </a:rPr>
                <a:t>Ambitious Top Team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3EA7B52-0139-408F-AC6E-1ED38D57C96D}"/>
                </a:ext>
              </a:extLst>
            </p:cNvPr>
            <p:cNvSpPr/>
            <p:nvPr/>
          </p:nvSpPr>
          <p:spPr>
            <a:xfrm>
              <a:off x="-1677675" y="-2829463"/>
              <a:ext cx="3175661" cy="206364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0782" tIns="95391" rIns="190782" bIns="953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907704">
                <a:defRPr/>
              </a:pPr>
              <a:r>
                <a:rPr lang="en-US" sz="1100" b="1" dirty="0">
                  <a:solidFill>
                    <a:prstClr val="white"/>
                  </a:solidFill>
                  <a:latin typeface="Arial"/>
                </a:rPr>
                <a:t>Clear Strategic Direction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27B21C1-9D5B-4D3B-A610-6B8AB3D852FA}"/>
                </a:ext>
              </a:extLst>
            </p:cNvPr>
            <p:cNvSpPr/>
            <p:nvPr/>
          </p:nvSpPr>
          <p:spPr>
            <a:xfrm>
              <a:off x="1684221" y="-2829463"/>
              <a:ext cx="3175661" cy="206364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0782" tIns="95391" rIns="190782" bIns="953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907704">
                <a:defRPr/>
              </a:pPr>
              <a:r>
                <a:rPr lang="en-US" sz="1100" b="1" dirty="0">
                  <a:solidFill>
                    <a:prstClr val="white"/>
                  </a:solidFill>
                  <a:latin typeface="Arial"/>
                </a:rPr>
                <a:t>Powerful Management Systems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7865523-BF3E-4B01-8B71-986869195996}"/>
                </a:ext>
              </a:extLst>
            </p:cNvPr>
            <p:cNvSpPr/>
            <p:nvPr/>
          </p:nvSpPr>
          <p:spPr>
            <a:xfrm>
              <a:off x="5046119" y="-2829463"/>
              <a:ext cx="3175661" cy="206364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0782" tIns="95391" rIns="190782" bIns="953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907704">
                <a:defRPr/>
              </a:pPr>
              <a:r>
                <a:rPr lang="en-US" sz="1100" b="1" dirty="0">
                  <a:solidFill>
                    <a:prstClr val="white"/>
                  </a:solidFill>
                  <a:latin typeface="Arial"/>
                </a:rPr>
                <a:t>Healthy Culture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E5B6D76-D664-423B-A681-8C2A61DDDAF3}"/>
                </a:ext>
              </a:extLst>
            </p:cNvPr>
            <p:cNvSpPr/>
            <p:nvPr/>
          </p:nvSpPr>
          <p:spPr>
            <a:xfrm>
              <a:off x="8408012" y="-2829463"/>
              <a:ext cx="3175661" cy="206364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0782" tIns="95391" rIns="190782" bIns="953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907704">
                <a:defRPr/>
              </a:pPr>
              <a:r>
                <a:rPr lang="en-US" sz="1100" b="1" dirty="0">
                  <a:solidFill>
                    <a:prstClr val="white"/>
                  </a:solidFill>
                  <a:latin typeface="Arial"/>
                </a:rPr>
                <a:t>Action Planning &amp; Implementation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DBAD186-AC55-43B8-B94B-4D2F1E109E8E}"/>
                </a:ext>
              </a:extLst>
            </p:cNvPr>
            <p:cNvSpPr/>
            <p:nvPr/>
          </p:nvSpPr>
          <p:spPr>
            <a:xfrm>
              <a:off x="11769910" y="-2829463"/>
              <a:ext cx="3175661" cy="206364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0782" tIns="95391" rIns="190782" bIns="953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907704">
                <a:defRPr/>
              </a:pPr>
              <a:r>
                <a:rPr lang="en-US" sz="1100" b="1" dirty="0">
                  <a:solidFill>
                    <a:prstClr val="white"/>
                  </a:solidFill>
                  <a:latin typeface="Arial"/>
                </a:rPr>
                <a:t>Strong Connection</a:t>
              </a:r>
              <a:br>
                <a:rPr lang="en-US" sz="1100" b="1" dirty="0">
                  <a:solidFill>
                    <a:prstClr val="white"/>
                  </a:solidFill>
                  <a:latin typeface="Arial"/>
                </a:rPr>
              </a:br>
              <a:r>
                <a:rPr lang="en-US" sz="1100" b="1" dirty="0">
                  <a:solidFill>
                    <a:prstClr val="white"/>
                  </a:solidFill>
                  <a:latin typeface="Arial"/>
                </a:rPr>
                <a:t>to Staff</a:t>
              </a:r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AAD6D942-1990-4895-B9A7-05BF4BD656F9}"/>
                </a:ext>
              </a:extLst>
            </p:cNvPr>
            <p:cNvSpPr/>
            <p:nvPr/>
          </p:nvSpPr>
          <p:spPr>
            <a:xfrm>
              <a:off x="-4823871" y="-537943"/>
              <a:ext cx="2787804" cy="153685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0782" tIns="95391" rIns="190782" bIns="953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907704">
                <a:defRPr/>
              </a:pPr>
              <a:r>
                <a:rPr lang="en-US" sz="1050" dirty="0">
                  <a:solidFill>
                    <a:prstClr val="black"/>
                  </a:solidFill>
                  <a:latin typeface="Arial"/>
                </a:rPr>
                <a:t>Leave egos at the door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269A46BF-FACA-40FB-B996-632ACA9E4EBC}"/>
                </a:ext>
              </a:extLst>
            </p:cNvPr>
            <p:cNvSpPr/>
            <p:nvPr/>
          </p:nvSpPr>
          <p:spPr>
            <a:xfrm>
              <a:off x="-4823871" y="6696734"/>
              <a:ext cx="2787804" cy="153685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0782" tIns="95391" rIns="190782" bIns="953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907704">
                <a:defRPr/>
              </a:pPr>
              <a:r>
                <a:rPr lang="en-US" sz="1050" dirty="0">
                  <a:solidFill>
                    <a:prstClr val="black"/>
                  </a:solidFill>
                  <a:latin typeface="Arial"/>
                </a:rPr>
                <a:t>Set energizing aspirations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9BFAEEDC-0FAF-4B53-978B-9BBDA0809262}"/>
                </a:ext>
              </a:extLst>
            </p:cNvPr>
            <p:cNvSpPr/>
            <p:nvPr/>
          </p:nvSpPr>
          <p:spPr>
            <a:xfrm>
              <a:off x="-4823871" y="4888065"/>
              <a:ext cx="2787804" cy="153685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94D0A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0782" tIns="95391" rIns="190782" bIns="953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907704">
                <a:defRPr/>
              </a:pPr>
              <a:r>
                <a:rPr lang="en-US" sz="1050" dirty="0">
                  <a:solidFill>
                    <a:prstClr val="black"/>
                  </a:solidFill>
                  <a:latin typeface="Arial"/>
                </a:rPr>
                <a:t>Build influence and connections</a:t>
              </a: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E5B068EF-A188-4DE2-A664-15ED340345B5}"/>
                </a:ext>
              </a:extLst>
            </p:cNvPr>
            <p:cNvSpPr/>
            <p:nvPr/>
          </p:nvSpPr>
          <p:spPr>
            <a:xfrm>
              <a:off x="-4823871" y="3079395"/>
              <a:ext cx="2787804" cy="153685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0782" tIns="95391" rIns="190782" bIns="953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907704">
                <a:defRPr/>
              </a:pPr>
              <a:r>
                <a:rPr lang="en-US" sz="1050" dirty="0">
                  <a:solidFill>
                    <a:prstClr val="black"/>
                  </a:solidFill>
                  <a:latin typeface="Arial"/>
                </a:rPr>
                <a:t>Push to improve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3CA5C8F2-6BFB-4552-A02F-CB09C018D522}"/>
                </a:ext>
              </a:extLst>
            </p:cNvPr>
            <p:cNvSpPr/>
            <p:nvPr/>
          </p:nvSpPr>
          <p:spPr>
            <a:xfrm>
              <a:off x="-4823871" y="1270726"/>
              <a:ext cx="2787804" cy="153685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0782" tIns="95391" rIns="190782" bIns="953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907704">
                <a:defRPr/>
              </a:pPr>
              <a:r>
                <a:rPr lang="en-US" sz="1050" dirty="0">
                  <a:solidFill>
                    <a:prstClr val="black"/>
                  </a:solidFill>
                  <a:latin typeface="Arial"/>
                </a:rPr>
                <a:t>Take time to build a team at the top</a:t>
              </a: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38472A19-58EF-4AEF-9117-F511031D50A1}"/>
                </a:ext>
              </a:extLst>
            </p:cNvPr>
            <p:cNvSpPr/>
            <p:nvPr/>
          </p:nvSpPr>
          <p:spPr>
            <a:xfrm>
              <a:off x="-1459358" y="-537943"/>
              <a:ext cx="2787804" cy="153685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0782" tIns="95391" rIns="190782" bIns="953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907704">
                <a:defRPr/>
              </a:pPr>
              <a:r>
                <a:rPr lang="en-US" sz="1050" dirty="0">
                  <a:solidFill>
                    <a:prstClr val="black"/>
                  </a:solidFill>
                  <a:latin typeface="Arial"/>
                </a:rPr>
                <a:t>Deep insight</a:t>
              </a: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F4350865-C8A3-4190-84F6-1271686D60F5}"/>
                </a:ext>
              </a:extLst>
            </p:cNvPr>
            <p:cNvSpPr/>
            <p:nvPr/>
          </p:nvSpPr>
          <p:spPr>
            <a:xfrm>
              <a:off x="-1459358" y="6696734"/>
              <a:ext cx="2787804" cy="153685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94D0A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0782" tIns="95391" rIns="190782" bIns="953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907704">
                <a:defRPr/>
              </a:pPr>
              <a:r>
                <a:rPr lang="en-US" sz="1050" dirty="0">
                  <a:solidFill>
                    <a:prstClr val="black"/>
                  </a:solidFill>
                  <a:latin typeface="Arial"/>
                </a:rPr>
                <a:t>Testing and flexibility</a:t>
              </a:r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79760D02-2920-4D7B-95D6-7C4AD178011F}"/>
                </a:ext>
              </a:extLst>
            </p:cNvPr>
            <p:cNvSpPr/>
            <p:nvPr/>
          </p:nvSpPr>
          <p:spPr>
            <a:xfrm>
              <a:off x="-1459358" y="4888065"/>
              <a:ext cx="2787804" cy="153685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0782" tIns="95391" rIns="190782" bIns="953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907704">
                <a:defRPr/>
              </a:pPr>
              <a:r>
                <a:rPr lang="en-US" sz="1050" dirty="0">
                  <a:solidFill>
                    <a:prstClr val="black"/>
                  </a:solidFill>
                  <a:latin typeface="Arial"/>
                </a:rPr>
                <a:t>Knowing what not to do</a:t>
              </a:r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BC005A12-5AF9-41EC-8DBE-EFF8588DFF00}"/>
                </a:ext>
              </a:extLst>
            </p:cNvPr>
            <p:cNvSpPr/>
            <p:nvPr/>
          </p:nvSpPr>
          <p:spPr>
            <a:xfrm>
              <a:off x="-1459358" y="3079395"/>
              <a:ext cx="2787804" cy="153685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0782" tIns="95391" rIns="190782" bIns="953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907704">
                <a:defRPr/>
              </a:pPr>
              <a:r>
                <a:rPr lang="en-US" sz="1050" dirty="0">
                  <a:solidFill>
                    <a:prstClr val="black"/>
                  </a:solidFill>
                  <a:latin typeface="Arial"/>
                </a:rPr>
                <a:t>An overarching business strategy</a:t>
              </a: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3B3921BF-3F0C-42EE-8D7D-227D73381E20}"/>
                </a:ext>
              </a:extLst>
            </p:cNvPr>
            <p:cNvSpPr/>
            <p:nvPr/>
          </p:nvSpPr>
          <p:spPr>
            <a:xfrm>
              <a:off x="-1459358" y="1270726"/>
              <a:ext cx="2787804" cy="153685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0782" tIns="95391" rIns="190782" bIns="953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907704">
                <a:defRPr/>
              </a:pPr>
              <a:r>
                <a:rPr lang="en-US" sz="1050" dirty="0">
                  <a:solidFill>
                    <a:prstClr val="black"/>
                  </a:solidFill>
                  <a:latin typeface="Arial"/>
                </a:rPr>
                <a:t>Future planning</a:t>
              </a:r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C30751F6-00F2-4437-BD6E-87FCEC7A8B32}"/>
                </a:ext>
              </a:extLst>
            </p:cNvPr>
            <p:cNvSpPr/>
            <p:nvPr/>
          </p:nvSpPr>
          <p:spPr>
            <a:xfrm>
              <a:off x="1824405" y="-537943"/>
              <a:ext cx="2787804" cy="153685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0782" tIns="95391" rIns="190782" bIns="953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907704">
                <a:defRPr/>
              </a:pPr>
              <a:r>
                <a:rPr lang="en-US" sz="1050" dirty="0">
                  <a:solidFill>
                    <a:prstClr val="black"/>
                  </a:solidFill>
                  <a:latin typeface="Arial"/>
                </a:rPr>
                <a:t>See the bigger picture</a:t>
              </a:r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159F677B-6CBB-46A1-B32D-5F721C7197D3}"/>
                </a:ext>
              </a:extLst>
            </p:cNvPr>
            <p:cNvSpPr/>
            <p:nvPr/>
          </p:nvSpPr>
          <p:spPr>
            <a:xfrm>
              <a:off x="1824405" y="6696734"/>
              <a:ext cx="2787804" cy="153685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0782" tIns="95391" rIns="190782" bIns="953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907704">
                <a:defRPr/>
              </a:pPr>
              <a:r>
                <a:rPr lang="en-US" sz="1050" dirty="0">
                  <a:solidFill>
                    <a:prstClr val="black"/>
                  </a:solidFill>
                  <a:latin typeface="Arial"/>
                </a:rPr>
                <a:t>Learn and share insights</a:t>
              </a:r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C7FCDBED-2E0D-441C-ACB8-74A5F3C06248}"/>
                </a:ext>
              </a:extLst>
            </p:cNvPr>
            <p:cNvSpPr/>
            <p:nvPr/>
          </p:nvSpPr>
          <p:spPr>
            <a:xfrm>
              <a:off x="1824405" y="4888065"/>
              <a:ext cx="2787804" cy="153685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0782" tIns="95391" rIns="190782" bIns="953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907704">
                <a:defRPr/>
              </a:pPr>
              <a:r>
                <a:rPr lang="en-US" sz="1050" dirty="0">
                  <a:solidFill>
                    <a:prstClr val="black"/>
                  </a:solidFill>
                  <a:latin typeface="Arial"/>
                </a:rPr>
                <a:t>Get meaningful data</a:t>
              </a:r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86B2179D-C292-4BA6-A838-2353F1660315}"/>
                </a:ext>
              </a:extLst>
            </p:cNvPr>
            <p:cNvSpPr/>
            <p:nvPr/>
          </p:nvSpPr>
          <p:spPr>
            <a:xfrm>
              <a:off x="1824405" y="3079395"/>
              <a:ext cx="2787804" cy="153685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0782" tIns="95391" rIns="190782" bIns="953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907704">
                <a:defRPr/>
              </a:pPr>
              <a:r>
                <a:rPr lang="en-US" sz="1050" dirty="0">
                  <a:solidFill>
                    <a:prstClr val="black"/>
                  </a:solidFill>
                  <a:latin typeface="Arial"/>
                </a:rPr>
                <a:t>You can’t do all at once</a:t>
              </a: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050C4677-CD6C-47BA-8853-5D4EC4FEFE1D}"/>
                </a:ext>
              </a:extLst>
            </p:cNvPr>
            <p:cNvSpPr/>
            <p:nvPr/>
          </p:nvSpPr>
          <p:spPr>
            <a:xfrm>
              <a:off x="1824405" y="1270726"/>
              <a:ext cx="2787804" cy="153685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0782" tIns="95391" rIns="190782" bIns="953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907704">
                <a:defRPr/>
              </a:pPr>
              <a:r>
                <a:rPr lang="en-US" sz="1050" dirty="0">
                  <a:solidFill>
                    <a:prstClr val="black"/>
                  </a:solidFill>
                  <a:latin typeface="Arial"/>
                </a:rPr>
                <a:t>Translate strategy into actions</a:t>
              </a:r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A2A16AD2-7B34-4EAC-818B-A8888B4146FC}"/>
                </a:ext>
              </a:extLst>
            </p:cNvPr>
            <p:cNvSpPr/>
            <p:nvPr/>
          </p:nvSpPr>
          <p:spPr>
            <a:xfrm>
              <a:off x="5230686" y="-537943"/>
              <a:ext cx="2787804" cy="153685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94D0A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0782" tIns="95391" rIns="190782" bIns="953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907704">
                <a:defRPr/>
              </a:pPr>
              <a:r>
                <a:rPr lang="en-US" sz="1050" dirty="0">
                  <a:solidFill>
                    <a:prstClr val="black"/>
                  </a:solidFill>
                  <a:latin typeface="Arial"/>
                </a:rPr>
                <a:t>Live and breath the company values</a:t>
              </a:r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BBD8265D-9796-4C54-9BE7-5DB39DDDABBD}"/>
                </a:ext>
              </a:extLst>
            </p:cNvPr>
            <p:cNvSpPr/>
            <p:nvPr/>
          </p:nvSpPr>
          <p:spPr>
            <a:xfrm>
              <a:off x="5230686" y="6696734"/>
              <a:ext cx="2787804" cy="153685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0782" tIns="95391" rIns="190782" bIns="953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907704">
                <a:defRPr/>
              </a:pPr>
              <a:r>
                <a:rPr lang="en-US" sz="1050" dirty="0">
                  <a:solidFill>
                    <a:prstClr val="black"/>
                  </a:solidFill>
                  <a:latin typeface="Arial"/>
                </a:rPr>
                <a:t>Be prepared to take risks</a:t>
              </a:r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7170C9F2-86C6-4A1B-9ABB-7C62DAD22F02}"/>
                </a:ext>
              </a:extLst>
            </p:cNvPr>
            <p:cNvSpPr/>
            <p:nvPr/>
          </p:nvSpPr>
          <p:spPr>
            <a:xfrm>
              <a:off x="5230686" y="4888065"/>
              <a:ext cx="2787804" cy="153685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0782" tIns="95391" rIns="190782" bIns="953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907704">
                <a:defRPr/>
              </a:pPr>
              <a:r>
                <a:rPr lang="en-US" sz="1050" dirty="0">
                  <a:solidFill>
                    <a:prstClr val="black"/>
                  </a:solidFill>
                  <a:latin typeface="Arial"/>
                </a:rPr>
                <a:t>Promote positivity</a:t>
              </a:r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861E81C6-BEA0-4779-A300-DFEDFEE95455}"/>
                </a:ext>
              </a:extLst>
            </p:cNvPr>
            <p:cNvSpPr/>
            <p:nvPr/>
          </p:nvSpPr>
          <p:spPr>
            <a:xfrm>
              <a:off x="5230686" y="3079395"/>
              <a:ext cx="2787804" cy="153685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0782" tIns="95391" rIns="190782" bIns="953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907704">
                <a:defRPr/>
              </a:pPr>
              <a:r>
                <a:rPr lang="en-US" sz="1050" dirty="0">
                  <a:solidFill>
                    <a:prstClr val="black"/>
                  </a:solidFill>
                  <a:latin typeface="Arial"/>
                </a:rPr>
                <a:t>One company</a:t>
              </a:r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FD33E556-7D1B-4BB5-9D07-EB37CCC771D5}"/>
                </a:ext>
              </a:extLst>
            </p:cNvPr>
            <p:cNvSpPr/>
            <p:nvPr/>
          </p:nvSpPr>
          <p:spPr>
            <a:xfrm>
              <a:off x="5230686" y="1270726"/>
              <a:ext cx="2787804" cy="153685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0782" tIns="95391" rIns="190782" bIns="953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907704">
                <a:defRPr/>
              </a:pPr>
              <a:r>
                <a:rPr lang="en-US" sz="1050" dirty="0">
                  <a:solidFill>
                    <a:prstClr val="black"/>
                  </a:solidFill>
                  <a:latin typeface="Arial"/>
                </a:rPr>
                <a:t>Raise the bar</a:t>
              </a:r>
            </a:p>
          </p:txBody>
        </p:sp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BB0DC62E-B91C-489C-81A8-E013CF8F8F3E}"/>
                </a:ext>
              </a:extLst>
            </p:cNvPr>
            <p:cNvSpPr/>
            <p:nvPr/>
          </p:nvSpPr>
          <p:spPr>
            <a:xfrm>
              <a:off x="8636966" y="-541706"/>
              <a:ext cx="2787804" cy="153685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0782" tIns="95391" rIns="190782" bIns="953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907704">
                <a:defRPr/>
              </a:pPr>
              <a:r>
                <a:rPr lang="en-US" sz="1050" dirty="0">
                  <a:solidFill>
                    <a:prstClr val="black"/>
                  </a:solidFill>
                  <a:latin typeface="Arial"/>
                </a:rPr>
                <a:t>Start with the end in mind</a:t>
              </a:r>
            </a:p>
          </p:txBody>
        </p:sp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31838181-1266-4707-A536-60E2A537EA97}"/>
                </a:ext>
              </a:extLst>
            </p:cNvPr>
            <p:cNvSpPr/>
            <p:nvPr/>
          </p:nvSpPr>
          <p:spPr>
            <a:xfrm>
              <a:off x="8636966" y="6692972"/>
              <a:ext cx="2787804" cy="153685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0782" tIns="95391" rIns="190782" bIns="953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907704">
                <a:defRPr/>
              </a:pPr>
              <a:r>
                <a:rPr lang="en-US" sz="1050" dirty="0">
                  <a:solidFill>
                    <a:prstClr val="black"/>
                  </a:solidFill>
                  <a:latin typeface="Arial"/>
                </a:rPr>
                <a:t>Make change sustainable</a:t>
              </a:r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BA9C7CCD-7EA7-498A-87C1-12DFD9BC4341}"/>
                </a:ext>
              </a:extLst>
            </p:cNvPr>
            <p:cNvSpPr/>
            <p:nvPr/>
          </p:nvSpPr>
          <p:spPr>
            <a:xfrm>
              <a:off x="8636966" y="4884302"/>
              <a:ext cx="2787804" cy="153685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0782" tIns="95391" rIns="190782" bIns="953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907704">
                <a:defRPr/>
              </a:pPr>
              <a:r>
                <a:rPr lang="en-US" sz="1050" dirty="0">
                  <a:solidFill>
                    <a:prstClr val="black"/>
                  </a:solidFill>
                  <a:latin typeface="Arial"/>
                </a:rPr>
                <a:t>Balance data analysis with testing</a:t>
              </a:r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4EA5CDDE-6466-4F65-95C5-E20E6D2ED598}"/>
                </a:ext>
              </a:extLst>
            </p:cNvPr>
            <p:cNvSpPr/>
            <p:nvPr/>
          </p:nvSpPr>
          <p:spPr>
            <a:xfrm>
              <a:off x="8636966" y="3075634"/>
              <a:ext cx="2787804" cy="153685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0782" tIns="95391" rIns="190782" bIns="953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907704">
                <a:defRPr/>
              </a:pPr>
              <a:r>
                <a:rPr lang="en-US" sz="1050" dirty="0">
                  <a:solidFill>
                    <a:prstClr val="black"/>
                  </a:solidFill>
                  <a:latin typeface="Arial"/>
                </a:rPr>
                <a:t>Bring the right people together</a:t>
              </a:r>
            </a:p>
          </p:txBody>
        </p: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304DBE25-8845-4933-BC65-3FCA7202FB4A}"/>
                </a:ext>
              </a:extLst>
            </p:cNvPr>
            <p:cNvSpPr/>
            <p:nvPr/>
          </p:nvSpPr>
          <p:spPr>
            <a:xfrm>
              <a:off x="8636966" y="1266964"/>
              <a:ext cx="2787804" cy="153685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0782" tIns="95391" rIns="190782" bIns="953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907704">
                <a:defRPr/>
              </a:pPr>
              <a:r>
                <a:rPr lang="en-US" sz="1050" dirty="0">
                  <a:solidFill>
                    <a:prstClr val="black"/>
                  </a:solidFill>
                  <a:latin typeface="Arial"/>
                </a:rPr>
                <a:t>Give people smart mandates</a:t>
              </a:r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9FD775BF-E3EF-4F17-911C-510CC4CA9373}"/>
                </a:ext>
              </a:extLst>
            </p:cNvPr>
            <p:cNvSpPr/>
            <p:nvPr/>
          </p:nvSpPr>
          <p:spPr>
            <a:xfrm>
              <a:off x="11942067" y="-537943"/>
              <a:ext cx="2787804" cy="153685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0782" tIns="95391" rIns="190782" bIns="953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907704">
                <a:defRPr/>
              </a:pPr>
              <a:r>
                <a:rPr lang="en-US" sz="1050" dirty="0">
                  <a:solidFill>
                    <a:prstClr val="black"/>
                  </a:solidFill>
                  <a:latin typeface="Arial"/>
                </a:rPr>
                <a:t>Communicate to connect</a:t>
              </a:r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8EB4F1FA-8F8F-445A-90BB-DF8F3CFF5976}"/>
                </a:ext>
              </a:extLst>
            </p:cNvPr>
            <p:cNvSpPr/>
            <p:nvPr/>
          </p:nvSpPr>
          <p:spPr>
            <a:xfrm>
              <a:off x="11942067" y="6696734"/>
              <a:ext cx="2787804" cy="153685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0782" tIns="95391" rIns="190782" bIns="953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907704">
                <a:defRPr/>
              </a:pPr>
              <a:r>
                <a:rPr lang="en-US" sz="1050" dirty="0">
                  <a:solidFill>
                    <a:prstClr val="black"/>
                  </a:solidFill>
                  <a:latin typeface="Arial"/>
                </a:rPr>
                <a:t>Reinforce change</a:t>
              </a:r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A0BA61DA-1272-4C7D-953A-6351FA27A589}"/>
                </a:ext>
              </a:extLst>
            </p:cNvPr>
            <p:cNvSpPr/>
            <p:nvPr/>
          </p:nvSpPr>
          <p:spPr>
            <a:xfrm>
              <a:off x="11942067" y="4888065"/>
              <a:ext cx="2787804" cy="153685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0782" tIns="95391" rIns="190782" bIns="953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907704">
                <a:defRPr/>
              </a:pPr>
              <a:r>
                <a:rPr lang="en-US" sz="1050" dirty="0">
                  <a:solidFill>
                    <a:prstClr val="black"/>
                  </a:solidFill>
                  <a:latin typeface="Arial"/>
                </a:rPr>
                <a:t>Create stability and manage resistance</a:t>
              </a:r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68F2EF21-58FC-4B4F-9CD2-3FEA7B968896}"/>
                </a:ext>
              </a:extLst>
            </p:cNvPr>
            <p:cNvSpPr/>
            <p:nvPr/>
          </p:nvSpPr>
          <p:spPr>
            <a:xfrm>
              <a:off x="11942067" y="3079395"/>
              <a:ext cx="2787804" cy="153685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0782" tIns="95391" rIns="190782" bIns="953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907704">
                <a:defRPr/>
              </a:pPr>
              <a:r>
                <a:rPr lang="en-US" sz="1050" dirty="0">
                  <a:solidFill>
                    <a:prstClr val="black"/>
                  </a:solidFill>
                  <a:latin typeface="Arial"/>
                </a:rPr>
                <a:t>Practice what you preach</a:t>
              </a:r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9EE6245C-CC66-455E-8C56-423DDAC0CBA0}"/>
                </a:ext>
              </a:extLst>
            </p:cNvPr>
            <p:cNvSpPr/>
            <p:nvPr/>
          </p:nvSpPr>
          <p:spPr>
            <a:xfrm>
              <a:off x="11942067" y="1270726"/>
              <a:ext cx="2787804" cy="153685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0782" tIns="95391" rIns="190782" bIns="9539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907704">
                <a:defRPr/>
              </a:pPr>
              <a:r>
                <a:rPr lang="en-US" sz="1050" dirty="0">
                  <a:solidFill>
                    <a:prstClr val="black"/>
                  </a:solidFill>
                  <a:latin typeface="Arial"/>
                </a:rPr>
                <a:t>Winning hearts and minds</a:t>
              </a:r>
            </a:p>
          </p:txBody>
        </p:sp>
      </p:grpSp>
      <p:sp>
        <p:nvSpPr>
          <p:cNvPr id="42" name="Title 9"/>
          <p:cNvSpPr txBox="1">
            <a:spLocks/>
          </p:cNvSpPr>
          <p:nvPr/>
        </p:nvSpPr>
        <p:spPr bwMode="auto">
          <a:xfrm>
            <a:off x="1480625" y="133958"/>
            <a:ext cx="979111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917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9179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9179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9179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9179">
                <a:solidFill>
                  <a:schemeClr val="tx1"/>
                </a:solidFill>
                <a:latin typeface="Arial" charset="0"/>
              </a:defRPr>
            </a:lvl5pPr>
            <a:lvl6pPr marL="953853" algn="ctr" rtl="0" fontAlgn="base">
              <a:spcBef>
                <a:spcPct val="0"/>
              </a:spcBef>
              <a:spcAft>
                <a:spcPct val="0"/>
              </a:spcAft>
              <a:defRPr sz="9179">
                <a:solidFill>
                  <a:schemeClr val="tx1"/>
                </a:solidFill>
                <a:latin typeface="Arial" charset="0"/>
              </a:defRPr>
            </a:lvl6pPr>
            <a:lvl7pPr marL="1907704" algn="ctr" rtl="0" fontAlgn="base">
              <a:spcBef>
                <a:spcPct val="0"/>
              </a:spcBef>
              <a:spcAft>
                <a:spcPct val="0"/>
              </a:spcAft>
              <a:defRPr sz="9179">
                <a:solidFill>
                  <a:schemeClr val="tx1"/>
                </a:solidFill>
                <a:latin typeface="Arial" charset="0"/>
              </a:defRPr>
            </a:lvl7pPr>
            <a:lvl8pPr marL="2861557" algn="ctr" rtl="0" fontAlgn="base">
              <a:spcBef>
                <a:spcPct val="0"/>
              </a:spcBef>
              <a:spcAft>
                <a:spcPct val="0"/>
              </a:spcAft>
              <a:defRPr sz="9179">
                <a:solidFill>
                  <a:schemeClr val="tx1"/>
                </a:solidFill>
                <a:latin typeface="Arial" charset="0"/>
              </a:defRPr>
            </a:lvl8pPr>
            <a:lvl9pPr marL="3815410" algn="ctr" rtl="0" fontAlgn="base">
              <a:spcBef>
                <a:spcPct val="0"/>
              </a:spcBef>
              <a:spcAft>
                <a:spcPct val="0"/>
              </a:spcAft>
              <a:defRPr sz="9179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sz="3200" b="1" dirty="0">
                <a:solidFill>
                  <a:srgbClr val="1F497D">
                    <a:lumMod val="75000"/>
                  </a:srgbClr>
                </a:solidFill>
                <a:latin typeface="Arial"/>
              </a:rPr>
              <a:t>Six Batteries of Change</a:t>
            </a:r>
            <a:br>
              <a:rPr lang="en-US" sz="3200" b="1" dirty="0">
                <a:solidFill>
                  <a:srgbClr val="1F497D">
                    <a:lumMod val="75000"/>
                  </a:srgbClr>
                </a:solidFill>
                <a:latin typeface="Arial"/>
              </a:rPr>
            </a:br>
            <a:r>
              <a:rPr lang="en-US" sz="2000" dirty="0">
                <a:solidFill>
                  <a:srgbClr val="1F497D">
                    <a:lumMod val="75000"/>
                  </a:srgbClr>
                </a:solidFill>
                <a:latin typeface="Arial"/>
              </a:rPr>
              <a:t>Core elements of energy to explore</a:t>
            </a:r>
            <a:endParaRPr lang="en-AU" sz="2000" dirty="0">
              <a:solidFill>
                <a:srgbClr val="1F497D">
                  <a:lumMod val="75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58839344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0F606-1BF9-4E31-AE4D-175E4CF32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Link the Batteries to your Strategy Diamond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EC5EB-A08D-47EF-929B-BD5DB079D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AU" dirty="0"/>
              <a:t>Continue to work on the Strategy Diamond that you have started. </a:t>
            </a:r>
          </a:p>
          <a:p>
            <a:endParaRPr lang="en-AU" dirty="0"/>
          </a:p>
          <a:p>
            <a:r>
              <a:rPr lang="en-AU" dirty="0"/>
              <a:t>Stop for a moment and step back.</a:t>
            </a:r>
          </a:p>
          <a:p>
            <a:endParaRPr lang="en-AU" dirty="0"/>
          </a:p>
          <a:p>
            <a:r>
              <a:rPr lang="en-AU" dirty="0"/>
              <a:t>Here are some of the ‘elements’ that help to drive the elements of the ‘diamond’.</a:t>
            </a:r>
          </a:p>
          <a:p>
            <a:endParaRPr lang="en-AU" dirty="0"/>
          </a:p>
          <a:p>
            <a:r>
              <a:rPr lang="en-AU" dirty="0"/>
              <a:t>Complete an analysis of the various elements:</a:t>
            </a:r>
          </a:p>
          <a:p>
            <a:r>
              <a:rPr lang="en-AU" dirty="0"/>
              <a:t>Scoring:                       														</a:t>
            </a:r>
            <a:r>
              <a:rPr lang="en-AU" sz="8600" dirty="0"/>
              <a:t>X</a:t>
            </a:r>
            <a:endParaRPr lang="en-AU" dirty="0"/>
          </a:p>
        </p:txBody>
      </p:sp>
      <p:pic>
        <p:nvPicPr>
          <p:cNvPr id="5" name="Graphic 4" descr="Checkmark with solid fill">
            <a:extLst>
              <a:ext uri="{FF2B5EF4-FFF2-40B4-BE49-F238E27FC236}">
                <a16:creationId xmlns:a16="http://schemas.microsoft.com/office/drawing/2014/main" id="{4EC149E5-2497-43A6-8AF3-D96A16D4EB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94000" y="5262563"/>
            <a:ext cx="914400" cy="91440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FBC7156-95CE-487C-8141-953E6B603460}"/>
              </a:ext>
            </a:extLst>
          </p:cNvPr>
          <p:cNvCxnSpPr/>
          <p:nvPr/>
        </p:nvCxnSpPr>
        <p:spPr>
          <a:xfrm>
            <a:off x="4297680" y="5719763"/>
            <a:ext cx="1249680" cy="0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5099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223</Words>
  <Application>Microsoft Office PowerPoint</Application>
  <PresentationFormat>Widescreen</PresentationFormat>
  <Paragraphs>47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Link the Batteries to your Strategy Diamond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Antony Peloso</dc:creator>
  <cp:lastModifiedBy>Tony Peloso</cp:lastModifiedBy>
  <cp:revision>2</cp:revision>
  <cp:lastPrinted>2021-06-24T22:23:57Z</cp:lastPrinted>
  <dcterms:created xsi:type="dcterms:W3CDTF">2020-09-03T00:21:56Z</dcterms:created>
  <dcterms:modified xsi:type="dcterms:W3CDTF">2022-01-20T13:37:13Z</dcterms:modified>
</cp:coreProperties>
</file>