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2" r:id="rId3"/>
    <p:sldMasterId id="2147483675" r:id="rId4"/>
    <p:sldMasterId id="2147483678" r:id="rId5"/>
  </p:sldMasterIdLst>
  <p:notesMasterIdLst>
    <p:notesMasterId r:id="rId16"/>
  </p:notesMasterIdLst>
  <p:sldIdLst>
    <p:sldId id="754" r:id="rId6"/>
    <p:sldId id="277" r:id="rId7"/>
    <p:sldId id="278" r:id="rId8"/>
    <p:sldId id="257" r:id="rId9"/>
    <p:sldId id="268" r:id="rId10"/>
    <p:sldId id="267" r:id="rId11"/>
    <p:sldId id="306" r:id="rId12"/>
    <p:sldId id="280" r:id="rId13"/>
    <p:sldId id="283" r:id="rId14"/>
    <p:sldId id="75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1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0F0E3-E337-4854-9604-D0EBCD5F181E}" type="datetimeFigureOut">
              <a:rPr lang="en-AU" smtClean="0"/>
              <a:t>7/04/2021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7A6F6-1D9B-4EAB-A78A-B185C435B8C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09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08431A-4466-4CE7-ABA1-04742CDE16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57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7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AU" sz="1300" dirty="0"/>
              <a:t>Ambidexterity is thus critical to sustaining competitive advantage and to the organization’s enduring success.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0C92D-C5D9-4E7B-B1E3-152DC7C13372}" type="slidenum">
              <a:rPr kumimoji="0" lang="en-A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411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70C92D-C5D9-4E7B-B1E3-152DC7C1337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48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8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70C92D-C5D9-4E7B-B1E3-152DC7C13372}" type="slidenum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78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560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08431A-4466-4CE7-ABA1-04742CDE16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92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99259" y="2377758"/>
            <a:ext cx="10972801" cy="1684119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Lecture / Presentation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99260" y="4169782"/>
            <a:ext cx="10987616" cy="1631951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212121"/>
                </a:solidFill>
              </a:defRPr>
            </a:lvl1pPr>
            <a:lvl2pPr marL="609493" indent="0">
              <a:buNone/>
              <a:defRPr>
                <a:solidFill>
                  <a:schemeClr val="bg1"/>
                </a:solidFill>
              </a:defRPr>
            </a:lvl2pPr>
            <a:lvl3pPr marL="1218987" indent="0">
              <a:buNone/>
              <a:defRPr>
                <a:solidFill>
                  <a:schemeClr val="bg1"/>
                </a:solidFill>
              </a:defRPr>
            </a:lvl3pPr>
            <a:lvl4pPr marL="1828480" indent="0">
              <a:buNone/>
              <a:defRPr>
                <a:solidFill>
                  <a:schemeClr val="bg1"/>
                </a:solidFill>
              </a:defRPr>
            </a:lvl4pPr>
            <a:lvl5pPr marL="243797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/ Module Number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C61BF7-FAA7-C444-899D-9B93F5F7C066}"/>
              </a:ext>
            </a:extLst>
          </p:cNvPr>
          <p:cNvGrpSpPr/>
          <p:nvPr userDrawn="1"/>
        </p:nvGrpSpPr>
        <p:grpSpPr>
          <a:xfrm>
            <a:off x="3075246" y="1505254"/>
            <a:ext cx="5769730" cy="988447"/>
            <a:chOff x="422091" y="167321"/>
            <a:chExt cx="11100557" cy="98844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E219A9-AB05-C544-AAEB-076565374125}"/>
                </a:ext>
              </a:extLst>
            </p:cNvPr>
            <p:cNvCxnSpPr/>
            <p:nvPr userDrawn="1"/>
          </p:nvCxnSpPr>
          <p:spPr>
            <a:xfrm>
              <a:off x="422091" y="1126871"/>
              <a:ext cx="11100557" cy="0"/>
            </a:xfrm>
            <a:prstGeom prst="line">
              <a:avLst/>
            </a:prstGeom>
            <a:ln w="63500">
              <a:gradFill flip="none" rotWithShape="1">
                <a:gsLst>
                  <a:gs pos="15000">
                    <a:schemeClr val="accent1"/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590B740-22D6-A34A-A8A7-BF25BFEA5D44}"/>
                </a:ext>
              </a:extLst>
            </p:cNvPr>
            <p:cNvCxnSpPr/>
            <p:nvPr userDrawn="1"/>
          </p:nvCxnSpPr>
          <p:spPr>
            <a:xfrm flipV="1">
              <a:off x="477081" y="167321"/>
              <a:ext cx="0" cy="988447"/>
            </a:xfrm>
            <a:prstGeom prst="line">
              <a:avLst/>
            </a:prstGeom>
            <a:ln w="63500">
              <a:gradFill flip="none" rotWithShape="1">
                <a:gsLst>
                  <a:gs pos="84000">
                    <a:schemeClr val="accent1"/>
                  </a:gs>
                  <a:gs pos="0">
                    <a:schemeClr val="bg1">
                      <a:lumMod val="85000"/>
                      <a:alpha val="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C0374C-0591-EF4F-BA8E-0A2B68954163}"/>
              </a:ext>
            </a:extLst>
          </p:cNvPr>
          <p:cNvGrpSpPr/>
          <p:nvPr userDrawn="1"/>
        </p:nvGrpSpPr>
        <p:grpSpPr>
          <a:xfrm rot="10800000">
            <a:off x="3225375" y="484972"/>
            <a:ext cx="5769730" cy="988447"/>
            <a:chOff x="425241" y="167321"/>
            <a:chExt cx="11100557" cy="98844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5362BD0-52B2-C14F-B3A6-5532DA9CB300}"/>
                </a:ext>
              </a:extLst>
            </p:cNvPr>
            <p:cNvCxnSpPr/>
            <p:nvPr userDrawn="1"/>
          </p:nvCxnSpPr>
          <p:spPr>
            <a:xfrm>
              <a:off x="425241" y="1131584"/>
              <a:ext cx="11100557" cy="0"/>
            </a:xfrm>
            <a:prstGeom prst="line">
              <a:avLst/>
            </a:prstGeom>
            <a:ln w="63500">
              <a:gradFill flip="none" rotWithShape="1">
                <a:gsLst>
                  <a:gs pos="23000">
                    <a:schemeClr val="accent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A4E3974-4BD5-7F49-AB77-1FBEDE1494E0}"/>
                </a:ext>
              </a:extLst>
            </p:cNvPr>
            <p:cNvCxnSpPr/>
            <p:nvPr userDrawn="1"/>
          </p:nvCxnSpPr>
          <p:spPr>
            <a:xfrm flipV="1">
              <a:off x="477081" y="167321"/>
              <a:ext cx="0" cy="988447"/>
            </a:xfrm>
            <a:prstGeom prst="line">
              <a:avLst/>
            </a:prstGeom>
            <a:ln w="63500">
              <a:gradFill flip="none" rotWithShape="1">
                <a:gsLst>
                  <a:gs pos="82000">
                    <a:schemeClr val="accent1"/>
                  </a:gs>
                  <a:gs pos="0">
                    <a:schemeClr val="bg1">
                      <a:lumMod val="85000"/>
                      <a:alpha val="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 descr="asu_wp_carey_horiz_rgb_maroongold_600ppi (2).png">
            <a:extLst>
              <a:ext uri="{FF2B5EF4-FFF2-40B4-BE49-F238E27FC236}">
                <a16:creationId xmlns:a16="http://schemas.microsoft.com/office/drawing/2014/main" id="{AA49251C-A7BF-3E42-8947-227935DA4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96" y="741761"/>
            <a:ext cx="4110586" cy="14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3984-2414-4B1B-A1C7-5508DEB9A389}" type="datetimeFigureOut">
              <a:rPr lang="en-AU" smtClean="0"/>
              <a:t>7/04/2021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C346B-E100-415A-98CC-786E867868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07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8A55CEB-C5A3-4520-9B3B-746656485E3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61070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49161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99259" y="2377758"/>
            <a:ext cx="10972801" cy="1684119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Lecture / Presentation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99260" y="4169782"/>
            <a:ext cx="10987616" cy="1631951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212121"/>
                </a:solidFill>
              </a:defRPr>
            </a:lvl1pPr>
            <a:lvl2pPr marL="609493" indent="0">
              <a:buNone/>
              <a:defRPr>
                <a:solidFill>
                  <a:schemeClr val="bg1"/>
                </a:solidFill>
              </a:defRPr>
            </a:lvl2pPr>
            <a:lvl3pPr marL="1218987" indent="0">
              <a:buNone/>
              <a:defRPr>
                <a:solidFill>
                  <a:schemeClr val="bg1"/>
                </a:solidFill>
              </a:defRPr>
            </a:lvl3pPr>
            <a:lvl4pPr marL="1828480" indent="0">
              <a:buNone/>
              <a:defRPr>
                <a:solidFill>
                  <a:schemeClr val="bg1"/>
                </a:solidFill>
              </a:defRPr>
            </a:lvl4pPr>
            <a:lvl5pPr marL="243797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/ Module Number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C61BF7-FAA7-C444-899D-9B93F5F7C066}"/>
              </a:ext>
            </a:extLst>
          </p:cNvPr>
          <p:cNvGrpSpPr/>
          <p:nvPr userDrawn="1"/>
        </p:nvGrpSpPr>
        <p:grpSpPr>
          <a:xfrm>
            <a:off x="3075246" y="1505254"/>
            <a:ext cx="5769730" cy="988447"/>
            <a:chOff x="422091" y="167321"/>
            <a:chExt cx="11100557" cy="98844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E219A9-AB05-C544-AAEB-076565374125}"/>
                </a:ext>
              </a:extLst>
            </p:cNvPr>
            <p:cNvCxnSpPr/>
            <p:nvPr userDrawn="1"/>
          </p:nvCxnSpPr>
          <p:spPr>
            <a:xfrm>
              <a:off x="422091" y="1126871"/>
              <a:ext cx="11100557" cy="0"/>
            </a:xfrm>
            <a:prstGeom prst="line">
              <a:avLst/>
            </a:prstGeom>
            <a:ln w="63500">
              <a:gradFill flip="none" rotWithShape="1">
                <a:gsLst>
                  <a:gs pos="15000">
                    <a:schemeClr val="accent1"/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590B740-22D6-A34A-A8A7-BF25BFEA5D44}"/>
                </a:ext>
              </a:extLst>
            </p:cNvPr>
            <p:cNvCxnSpPr/>
            <p:nvPr userDrawn="1"/>
          </p:nvCxnSpPr>
          <p:spPr>
            <a:xfrm flipV="1">
              <a:off x="477081" y="167321"/>
              <a:ext cx="0" cy="988447"/>
            </a:xfrm>
            <a:prstGeom prst="line">
              <a:avLst/>
            </a:prstGeom>
            <a:ln w="63500">
              <a:gradFill flip="none" rotWithShape="1">
                <a:gsLst>
                  <a:gs pos="84000">
                    <a:schemeClr val="accent1"/>
                  </a:gs>
                  <a:gs pos="0">
                    <a:schemeClr val="bg1">
                      <a:lumMod val="85000"/>
                      <a:alpha val="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C0374C-0591-EF4F-BA8E-0A2B68954163}"/>
              </a:ext>
            </a:extLst>
          </p:cNvPr>
          <p:cNvGrpSpPr/>
          <p:nvPr userDrawn="1"/>
        </p:nvGrpSpPr>
        <p:grpSpPr>
          <a:xfrm rot="10800000">
            <a:off x="3225375" y="484972"/>
            <a:ext cx="5769730" cy="988447"/>
            <a:chOff x="425241" y="167321"/>
            <a:chExt cx="11100557" cy="98844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5362BD0-52B2-C14F-B3A6-5532DA9CB300}"/>
                </a:ext>
              </a:extLst>
            </p:cNvPr>
            <p:cNvCxnSpPr/>
            <p:nvPr userDrawn="1"/>
          </p:nvCxnSpPr>
          <p:spPr>
            <a:xfrm>
              <a:off x="425241" y="1131584"/>
              <a:ext cx="11100557" cy="0"/>
            </a:xfrm>
            <a:prstGeom prst="line">
              <a:avLst/>
            </a:prstGeom>
            <a:ln w="63500">
              <a:gradFill flip="none" rotWithShape="1">
                <a:gsLst>
                  <a:gs pos="23000">
                    <a:schemeClr val="accent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A4E3974-4BD5-7F49-AB77-1FBEDE1494E0}"/>
                </a:ext>
              </a:extLst>
            </p:cNvPr>
            <p:cNvCxnSpPr/>
            <p:nvPr userDrawn="1"/>
          </p:nvCxnSpPr>
          <p:spPr>
            <a:xfrm flipV="1">
              <a:off x="477081" y="167321"/>
              <a:ext cx="0" cy="988447"/>
            </a:xfrm>
            <a:prstGeom prst="line">
              <a:avLst/>
            </a:prstGeom>
            <a:ln w="63500">
              <a:gradFill flip="none" rotWithShape="1">
                <a:gsLst>
                  <a:gs pos="82000">
                    <a:schemeClr val="accent1"/>
                  </a:gs>
                  <a:gs pos="0">
                    <a:schemeClr val="bg1">
                      <a:lumMod val="85000"/>
                      <a:alpha val="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 descr="asu_wp_carey_horiz_rgb_maroongold_600ppi (2).png">
            <a:extLst>
              <a:ext uri="{FF2B5EF4-FFF2-40B4-BE49-F238E27FC236}">
                <a16:creationId xmlns:a16="http://schemas.microsoft.com/office/drawing/2014/main" id="{AA49251C-A7BF-3E42-8947-227935DA4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96" y="741761"/>
            <a:ext cx="4110586" cy="14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8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8206831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028733"/>
          </a:xfrm>
        </p:spPr>
        <p:txBody>
          <a:bodyPr anchor="t"/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261315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34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8A55CEB-C5A3-4520-9B3B-746656485E3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37591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14300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1006398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643" y="2376992"/>
            <a:ext cx="11518720" cy="1156672"/>
          </a:xfrm>
        </p:spPr>
        <p:txBody>
          <a:bodyPr anchor="b"/>
          <a:lstStyle>
            <a:lvl1pPr algn="r">
              <a:lnSpc>
                <a:spcPct val="80000"/>
              </a:lnSpc>
              <a:defRPr baseline="0">
                <a:solidFill>
                  <a:srgbClr val="212121"/>
                </a:solidFill>
              </a:defRPr>
            </a:lvl1pPr>
          </a:lstStyle>
          <a:p>
            <a:r>
              <a:rPr lang="en-US" dirty="0"/>
              <a:t>Module Introduction / Objectives / Section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6643" y="3553423"/>
            <a:ext cx="11518720" cy="1571367"/>
          </a:xfrm>
        </p:spPr>
        <p:txBody>
          <a:bodyPr>
            <a:noAutofit/>
          </a:bodyPr>
          <a:lstStyle>
            <a:lvl1pPr marL="0" indent="0" algn="r">
              <a:buNone/>
              <a:defRPr sz="2400" baseline="0">
                <a:solidFill>
                  <a:srgbClr val="7F7F7F"/>
                </a:solidFill>
              </a:defRPr>
            </a:lvl1pPr>
            <a:lvl2pPr marL="609493" indent="0">
              <a:buNone/>
              <a:defRPr sz="2400">
                <a:solidFill>
                  <a:srgbClr val="7F7F7F"/>
                </a:solidFill>
              </a:defRPr>
            </a:lvl2pPr>
            <a:lvl3pPr marL="1218987" indent="0">
              <a:buNone/>
              <a:defRPr sz="2400">
                <a:solidFill>
                  <a:srgbClr val="7F7F7F"/>
                </a:solidFill>
              </a:defRPr>
            </a:lvl3pPr>
            <a:lvl4pPr marL="1828480" indent="0">
              <a:buNone/>
              <a:defRPr sz="2400">
                <a:solidFill>
                  <a:srgbClr val="7F7F7F"/>
                </a:solidFill>
              </a:defRPr>
            </a:lvl4pPr>
            <a:lvl5pPr marL="2437973" indent="0">
              <a:buNone/>
              <a:defRPr sz="24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Detailed introduction text / topic summary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D87CC5-87C3-3B41-9B9D-66876D6290E5}"/>
              </a:ext>
            </a:extLst>
          </p:cNvPr>
          <p:cNvCxnSpPr/>
          <p:nvPr userDrawn="1"/>
        </p:nvCxnSpPr>
        <p:spPr>
          <a:xfrm rot="10800000" flipH="1" flipV="1">
            <a:off x="11865304" y="3527947"/>
            <a:ext cx="0" cy="988447"/>
          </a:xfrm>
          <a:prstGeom prst="line">
            <a:avLst/>
          </a:prstGeom>
          <a:ln w="63500">
            <a:gradFill flip="none" rotWithShape="1">
              <a:gsLst>
                <a:gs pos="86000">
                  <a:schemeClr val="accent1"/>
                </a:gs>
                <a:gs pos="0">
                  <a:schemeClr val="bg1">
                    <a:lumMod val="95000"/>
                    <a:alpha val="0"/>
                  </a:schemeClr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0A2B8B-A379-764F-9381-B40BC820CA2B}"/>
              </a:ext>
            </a:extLst>
          </p:cNvPr>
          <p:cNvCxnSpPr/>
          <p:nvPr userDrawn="1"/>
        </p:nvCxnSpPr>
        <p:spPr>
          <a:xfrm flipH="1">
            <a:off x="336638" y="3554035"/>
            <a:ext cx="11548684" cy="0"/>
          </a:xfrm>
          <a:prstGeom prst="line">
            <a:avLst/>
          </a:prstGeom>
          <a:ln w="63500">
            <a:gradFill flip="none" rotWithShape="1">
              <a:gsLst>
                <a:gs pos="0">
                  <a:schemeClr val="accent1"/>
                </a:gs>
                <a:gs pos="90000">
                  <a:schemeClr val="bg1">
                    <a:lumMod val="85000"/>
                    <a:alpha val="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5CA61C-1F51-6C40-B781-DC20A07026A6}"/>
              </a:ext>
            </a:extLst>
          </p:cNvPr>
          <p:cNvGrpSpPr/>
          <p:nvPr userDrawn="1"/>
        </p:nvGrpSpPr>
        <p:grpSpPr>
          <a:xfrm>
            <a:off x="321006" y="5841201"/>
            <a:ext cx="11498722" cy="901132"/>
            <a:chOff x="320922" y="5841201"/>
            <a:chExt cx="11495728" cy="90113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83C3B6-657A-1E4C-B668-0E37283DA25D}"/>
                </a:ext>
              </a:extLst>
            </p:cNvPr>
            <p:cNvCxnSpPr/>
            <p:nvPr userDrawn="1"/>
          </p:nvCxnSpPr>
          <p:spPr>
            <a:xfrm>
              <a:off x="320922" y="6732282"/>
              <a:ext cx="11495728" cy="0"/>
            </a:xfrm>
            <a:prstGeom prst="line">
              <a:avLst/>
            </a:prstGeom>
            <a:ln w="38100">
              <a:gradFill flip="none" rotWithShape="1">
                <a:gsLst>
                  <a:gs pos="32000">
                    <a:schemeClr val="accent1"/>
                  </a:gs>
                  <a:gs pos="99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BF1E468-73B9-CB4D-9E74-B43A3F9E6593}"/>
                </a:ext>
              </a:extLst>
            </p:cNvPr>
            <p:cNvCxnSpPr/>
            <p:nvPr userDrawn="1"/>
          </p:nvCxnSpPr>
          <p:spPr>
            <a:xfrm flipV="1">
              <a:off x="336555" y="5841201"/>
              <a:ext cx="0" cy="901132"/>
            </a:xfrm>
            <a:prstGeom prst="line">
              <a:avLst/>
            </a:prstGeom>
            <a:ln w="38100">
              <a:gradFill flip="none" rotWithShape="1">
                <a:gsLst>
                  <a:gs pos="2200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su_wp_carey_horiz_rgb_maroongold_600ppi (2).png">
              <a:extLst>
                <a:ext uri="{FF2B5EF4-FFF2-40B4-BE49-F238E27FC236}">
                  <a16:creationId xmlns:a16="http://schemas.microsoft.com/office/drawing/2014/main" id="{EAB05953-52A6-5F48-A339-7855B1117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47" y="6000743"/>
              <a:ext cx="2055107" cy="730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381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39" y="167322"/>
            <a:ext cx="11511976" cy="94164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200">
                <a:solidFill>
                  <a:srgbClr val="86002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639" y="1323605"/>
            <a:ext cx="11518724" cy="4536913"/>
          </a:xfrm>
        </p:spPr>
        <p:txBody>
          <a:bodyPr>
            <a:normAutofit/>
          </a:bodyPr>
          <a:lstStyle>
            <a:lvl1pPr>
              <a:defRPr sz="2200">
                <a:solidFill>
                  <a:srgbClr val="424242"/>
                </a:solidFill>
              </a:defRPr>
            </a:lvl1pPr>
            <a:lvl2pPr>
              <a:defRPr sz="2000">
                <a:solidFill>
                  <a:srgbClr val="424242"/>
                </a:solidFill>
              </a:defRPr>
            </a:lvl2pPr>
            <a:lvl3pPr>
              <a:defRPr sz="1800">
                <a:solidFill>
                  <a:srgbClr val="424242"/>
                </a:solidFill>
              </a:defRPr>
            </a:lvl3pPr>
            <a:lvl4pPr>
              <a:defRPr sz="1600">
                <a:solidFill>
                  <a:srgbClr val="424242"/>
                </a:solidFill>
              </a:defRPr>
            </a:lvl4pPr>
            <a:lvl5pPr>
              <a:defRPr sz="1600">
                <a:solidFill>
                  <a:srgbClr val="4242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486DCF-001A-8342-B795-B1A5DB6D0E12}"/>
              </a:ext>
            </a:extLst>
          </p:cNvPr>
          <p:cNvGrpSpPr/>
          <p:nvPr userDrawn="1"/>
        </p:nvGrpSpPr>
        <p:grpSpPr>
          <a:xfrm>
            <a:off x="356640" y="5860517"/>
            <a:ext cx="11499112" cy="901132"/>
            <a:chOff x="356547" y="5860517"/>
            <a:chExt cx="11496117" cy="90113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814F26-1CB3-9947-9E5E-FF8715D9591E}"/>
                </a:ext>
              </a:extLst>
            </p:cNvPr>
            <p:cNvCxnSpPr/>
            <p:nvPr userDrawn="1"/>
          </p:nvCxnSpPr>
          <p:spPr>
            <a:xfrm flipH="1" flipV="1">
              <a:off x="356547" y="6722343"/>
              <a:ext cx="11488982" cy="23916"/>
            </a:xfrm>
            <a:prstGeom prst="line">
              <a:avLst/>
            </a:prstGeom>
            <a:ln w="38100">
              <a:gradFill flip="none" rotWithShape="1">
                <a:gsLst>
                  <a:gs pos="1500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DFC447D-0E09-2F44-924B-4C4D05872BDD}"/>
                </a:ext>
              </a:extLst>
            </p:cNvPr>
            <p:cNvCxnSpPr/>
            <p:nvPr userDrawn="1"/>
          </p:nvCxnSpPr>
          <p:spPr>
            <a:xfrm flipV="1">
              <a:off x="11852664" y="5860517"/>
              <a:ext cx="0" cy="901132"/>
            </a:xfrm>
            <a:prstGeom prst="line">
              <a:avLst/>
            </a:prstGeom>
            <a:ln w="38100">
              <a:gradFill flip="none" rotWithShape="1">
                <a:gsLst>
                  <a:gs pos="17000">
                    <a:schemeClr val="accent1"/>
                  </a:gs>
                  <a:gs pos="90000">
                    <a:schemeClr val="bg1">
                      <a:alpha val="0"/>
                    </a:schemeClr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su_wp_carey_horiz_rgb_maroongold_600ppi (2).png">
              <a:extLst>
                <a:ext uri="{FF2B5EF4-FFF2-40B4-BE49-F238E27FC236}">
                  <a16:creationId xmlns:a16="http://schemas.microsoft.com/office/drawing/2014/main" id="{64EA111B-E7FF-B843-99D6-17A8804447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0263" y="5991917"/>
              <a:ext cx="2055107" cy="73042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880E66-1DE8-9144-8E0D-12573A57C9AA}"/>
              </a:ext>
            </a:extLst>
          </p:cNvPr>
          <p:cNvGrpSpPr/>
          <p:nvPr userDrawn="1"/>
        </p:nvGrpSpPr>
        <p:grpSpPr>
          <a:xfrm>
            <a:off x="313568" y="155005"/>
            <a:ext cx="11541794" cy="988447"/>
            <a:chOff x="422091" y="167321"/>
            <a:chExt cx="11100557" cy="98844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C9B945-7B36-5247-AFE4-79484B6695C7}"/>
                </a:ext>
              </a:extLst>
            </p:cNvPr>
            <p:cNvCxnSpPr/>
            <p:nvPr userDrawn="1"/>
          </p:nvCxnSpPr>
          <p:spPr>
            <a:xfrm>
              <a:off x="422091" y="1126871"/>
              <a:ext cx="11100557" cy="0"/>
            </a:xfrm>
            <a:prstGeom prst="line">
              <a:avLst/>
            </a:prstGeom>
            <a:ln w="63500">
              <a:gradFill flip="none" rotWithShape="1">
                <a:gsLst>
                  <a:gs pos="38000">
                    <a:schemeClr val="accent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F76B2D-9FE2-3241-8F2F-D156101B4DFA}"/>
                </a:ext>
              </a:extLst>
            </p:cNvPr>
            <p:cNvCxnSpPr/>
            <p:nvPr userDrawn="1"/>
          </p:nvCxnSpPr>
          <p:spPr>
            <a:xfrm flipV="1">
              <a:off x="450751" y="167321"/>
              <a:ext cx="0" cy="988447"/>
            </a:xfrm>
            <a:prstGeom prst="line">
              <a:avLst/>
            </a:prstGeom>
            <a:ln w="63500">
              <a:gradFill flip="none" rotWithShape="1">
                <a:gsLst>
                  <a:gs pos="84000">
                    <a:schemeClr val="accent1"/>
                  </a:gs>
                  <a:gs pos="0">
                    <a:schemeClr val="bg1">
                      <a:lumMod val="85000"/>
                      <a:alpha val="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199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 / Check for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1B28597-F0F2-884C-8FB5-72E86497EADD}"/>
              </a:ext>
            </a:extLst>
          </p:cNvPr>
          <p:cNvGrpSpPr/>
          <p:nvPr userDrawn="1"/>
        </p:nvGrpSpPr>
        <p:grpSpPr>
          <a:xfrm>
            <a:off x="336638" y="2212391"/>
            <a:ext cx="11362280" cy="988447"/>
            <a:chOff x="477081" y="154683"/>
            <a:chExt cx="11100557" cy="98844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717BB0-B79D-CC49-93D0-FE801D3DF24D}"/>
                </a:ext>
              </a:extLst>
            </p:cNvPr>
            <p:cNvCxnSpPr/>
            <p:nvPr userDrawn="1"/>
          </p:nvCxnSpPr>
          <p:spPr>
            <a:xfrm>
              <a:off x="477081" y="1114233"/>
              <a:ext cx="11100557" cy="0"/>
            </a:xfrm>
            <a:prstGeom prst="line">
              <a:avLst/>
            </a:prstGeom>
            <a:ln w="63500">
              <a:gradFill flip="none" rotWithShape="1">
                <a:gsLst>
                  <a:gs pos="2900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13833A-C8B0-0049-8041-4056C033762B}"/>
                </a:ext>
              </a:extLst>
            </p:cNvPr>
            <p:cNvCxnSpPr/>
            <p:nvPr userDrawn="1"/>
          </p:nvCxnSpPr>
          <p:spPr>
            <a:xfrm flipV="1">
              <a:off x="502353" y="154683"/>
              <a:ext cx="0" cy="988447"/>
            </a:xfrm>
            <a:prstGeom prst="line">
              <a:avLst/>
            </a:prstGeom>
            <a:ln w="63500">
              <a:gradFill flip="none" rotWithShape="1">
                <a:gsLst>
                  <a:gs pos="84000">
                    <a:schemeClr val="accent1"/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C5E0F3-E91E-5A44-9ED8-B71DE66D4104}"/>
              </a:ext>
            </a:extLst>
          </p:cNvPr>
          <p:cNvGrpSpPr/>
          <p:nvPr userDrawn="1"/>
        </p:nvGrpSpPr>
        <p:grpSpPr>
          <a:xfrm rot="10800000">
            <a:off x="502483" y="1652328"/>
            <a:ext cx="11362406" cy="988447"/>
            <a:chOff x="451809" y="167321"/>
            <a:chExt cx="11100557" cy="98844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6A9563-450F-1340-9B08-22692CB91E99}"/>
                </a:ext>
              </a:extLst>
            </p:cNvPr>
            <p:cNvCxnSpPr/>
            <p:nvPr userDrawn="1"/>
          </p:nvCxnSpPr>
          <p:spPr>
            <a:xfrm>
              <a:off x="451809" y="1126871"/>
              <a:ext cx="11100557" cy="0"/>
            </a:xfrm>
            <a:prstGeom prst="line">
              <a:avLst/>
            </a:prstGeom>
            <a:ln w="63500">
              <a:gradFill flip="none" rotWithShape="1">
                <a:gsLst>
                  <a:gs pos="2800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981019C-059F-CC49-B98F-520587E2FDAE}"/>
                </a:ext>
              </a:extLst>
            </p:cNvPr>
            <p:cNvCxnSpPr/>
            <p:nvPr userDrawn="1"/>
          </p:nvCxnSpPr>
          <p:spPr>
            <a:xfrm flipV="1">
              <a:off x="477081" y="167321"/>
              <a:ext cx="0" cy="988447"/>
            </a:xfrm>
            <a:prstGeom prst="line">
              <a:avLst/>
            </a:prstGeom>
            <a:ln w="63500">
              <a:gradFill flip="none" rotWithShape="1">
                <a:gsLst>
                  <a:gs pos="74000">
                    <a:schemeClr val="accent1"/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BC386BC8-36C1-B242-A151-9F5A1F0437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638" y="1684166"/>
            <a:ext cx="11528251" cy="147002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defRPr baseline="0">
                <a:solidFill>
                  <a:srgbClr val="860025"/>
                </a:solidFill>
              </a:defRPr>
            </a:lvl1pPr>
          </a:lstStyle>
          <a:p>
            <a:r>
              <a:rPr lang="en-US" dirty="0"/>
              <a:t>Section Divide / Check for Understanding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987B4C-136F-F547-9776-288C9A540CE3}"/>
              </a:ext>
            </a:extLst>
          </p:cNvPr>
          <p:cNvGrpSpPr/>
          <p:nvPr userDrawn="1"/>
        </p:nvGrpSpPr>
        <p:grpSpPr>
          <a:xfrm>
            <a:off x="356640" y="5860517"/>
            <a:ext cx="11499112" cy="901132"/>
            <a:chOff x="356547" y="5860517"/>
            <a:chExt cx="11496117" cy="90113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6C7B410-0A82-D144-89DC-3DADF748A651}"/>
                </a:ext>
              </a:extLst>
            </p:cNvPr>
            <p:cNvCxnSpPr/>
            <p:nvPr userDrawn="1"/>
          </p:nvCxnSpPr>
          <p:spPr>
            <a:xfrm flipH="1" flipV="1">
              <a:off x="356547" y="6722343"/>
              <a:ext cx="11488982" cy="23916"/>
            </a:xfrm>
            <a:prstGeom prst="line">
              <a:avLst/>
            </a:prstGeom>
            <a:ln w="38100">
              <a:gradFill flip="none" rotWithShape="1">
                <a:gsLst>
                  <a:gs pos="1500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C1DDCED-DC67-0D40-A728-77A554822D31}"/>
                </a:ext>
              </a:extLst>
            </p:cNvPr>
            <p:cNvCxnSpPr/>
            <p:nvPr userDrawn="1"/>
          </p:nvCxnSpPr>
          <p:spPr>
            <a:xfrm flipV="1">
              <a:off x="11852664" y="5860517"/>
              <a:ext cx="0" cy="901132"/>
            </a:xfrm>
            <a:prstGeom prst="line">
              <a:avLst/>
            </a:prstGeom>
            <a:ln w="38100">
              <a:gradFill flip="none" rotWithShape="1">
                <a:gsLst>
                  <a:gs pos="17000">
                    <a:schemeClr val="accent1"/>
                  </a:gs>
                  <a:gs pos="90000">
                    <a:schemeClr val="bg1">
                      <a:alpha val="0"/>
                    </a:schemeClr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 descr="asu_wp_carey_horiz_rgb_maroongold_600ppi (2).png">
              <a:extLst>
                <a:ext uri="{FF2B5EF4-FFF2-40B4-BE49-F238E27FC236}">
                  <a16:creationId xmlns:a16="http://schemas.microsoft.com/office/drawing/2014/main" id="{6B6EB674-28FB-D94F-B92D-656A436C4B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0263" y="5991917"/>
              <a:ext cx="2055107" cy="730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30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638" y="1294827"/>
            <a:ext cx="5657762" cy="4696741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4825"/>
            <a:ext cx="5657762" cy="4696741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6638" y="167322"/>
            <a:ext cx="11518725" cy="94164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200">
                <a:solidFill>
                  <a:srgbClr val="86002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2EDD2A-3AD1-2A48-BCBD-10358EADA607}"/>
              </a:ext>
            </a:extLst>
          </p:cNvPr>
          <p:cNvGrpSpPr/>
          <p:nvPr userDrawn="1"/>
        </p:nvGrpSpPr>
        <p:grpSpPr>
          <a:xfrm>
            <a:off x="313568" y="155005"/>
            <a:ext cx="11541794" cy="988447"/>
            <a:chOff x="422091" y="167321"/>
            <a:chExt cx="11100557" cy="98844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DE0A7EB-3234-A641-B8F5-2FA2D13B2B1F}"/>
                </a:ext>
              </a:extLst>
            </p:cNvPr>
            <p:cNvCxnSpPr/>
            <p:nvPr userDrawn="1"/>
          </p:nvCxnSpPr>
          <p:spPr>
            <a:xfrm>
              <a:off x="422091" y="1126871"/>
              <a:ext cx="11100557" cy="0"/>
            </a:xfrm>
            <a:prstGeom prst="line">
              <a:avLst/>
            </a:prstGeom>
            <a:ln w="63500">
              <a:gradFill flip="none" rotWithShape="1">
                <a:gsLst>
                  <a:gs pos="38000">
                    <a:schemeClr val="accent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5027A6A-97C6-9549-AF57-69B2E15A3673}"/>
                </a:ext>
              </a:extLst>
            </p:cNvPr>
            <p:cNvCxnSpPr/>
            <p:nvPr userDrawn="1"/>
          </p:nvCxnSpPr>
          <p:spPr>
            <a:xfrm flipV="1">
              <a:off x="450751" y="167321"/>
              <a:ext cx="0" cy="988447"/>
            </a:xfrm>
            <a:prstGeom prst="line">
              <a:avLst/>
            </a:prstGeom>
            <a:ln w="63500">
              <a:gradFill flip="none" rotWithShape="1">
                <a:gsLst>
                  <a:gs pos="84000">
                    <a:schemeClr val="accent1"/>
                  </a:gs>
                  <a:gs pos="0">
                    <a:schemeClr val="bg1">
                      <a:lumMod val="85000"/>
                      <a:alpha val="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315A4E-3ED7-1F47-A907-5A1E27B2D40A}"/>
              </a:ext>
            </a:extLst>
          </p:cNvPr>
          <p:cNvGrpSpPr/>
          <p:nvPr userDrawn="1"/>
        </p:nvGrpSpPr>
        <p:grpSpPr>
          <a:xfrm>
            <a:off x="356640" y="5860517"/>
            <a:ext cx="11499112" cy="901132"/>
            <a:chOff x="356547" y="5860517"/>
            <a:chExt cx="11496117" cy="90113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5702B77-7863-F04D-A53C-A327C20DDBAA}"/>
                </a:ext>
              </a:extLst>
            </p:cNvPr>
            <p:cNvCxnSpPr/>
            <p:nvPr userDrawn="1"/>
          </p:nvCxnSpPr>
          <p:spPr>
            <a:xfrm flipH="1" flipV="1">
              <a:off x="356547" y="6722343"/>
              <a:ext cx="11488982" cy="23916"/>
            </a:xfrm>
            <a:prstGeom prst="line">
              <a:avLst/>
            </a:prstGeom>
            <a:ln w="38100">
              <a:gradFill flip="none" rotWithShape="1">
                <a:gsLst>
                  <a:gs pos="1500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AB3E22D-33CE-024D-8199-E30A2A0FCFAE}"/>
                </a:ext>
              </a:extLst>
            </p:cNvPr>
            <p:cNvCxnSpPr/>
            <p:nvPr userDrawn="1"/>
          </p:nvCxnSpPr>
          <p:spPr>
            <a:xfrm flipV="1">
              <a:off x="11852664" y="5860517"/>
              <a:ext cx="0" cy="901132"/>
            </a:xfrm>
            <a:prstGeom prst="line">
              <a:avLst/>
            </a:prstGeom>
            <a:ln w="38100">
              <a:gradFill flip="none" rotWithShape="1">
                <a:gsLst>
                  <a:gs pos="17000">
                    <a:schemeClr val="accent1"/>
                  </a:gs>
                  <a:gs pos="90000">
                    <a:schemeClr val="bg1">
                      <a:alpha val="0"/>
                    </a:schemeClr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 descr="asu_wp_carey_horiz_rgb_maroongold_600ppi (2).png">
              <a:extLst>
                <a:ext uri="{FF2B5EF4-FFF2-40B4-BE49-F238E27FC236}">
                  <a16:creationId xmlns:a16="http://schemas.microsoft.com/office/drawing/2014/main" id="{BA34D3BF-929E-404D-914B-133CD5C62A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0263" y="5991917"/>
              <a:ext cx="2055107" cy="730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956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6639" y="167322"/>
            <a:ext cx="11518724" cy="94164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99F03B-807A-1C4C-BBEF-2AD5C0C18439}"/>
              </a:ext>
            </a:extLst>
          </p:cNvPr>
          <p:cNvGrpSpPr/>
          <p:nvPr userDrawn="1"/>
        </p:nvGrpSpPr>
        <p:grpSpPr>
          <a:xfrm>
            <a:off x="313568" y="155005"/>
            <a:ext cx="11541794" cy="988447"/>
            <a:chOff x="422091" y="167321"/>
            <a:chExt cx="11100557" cy="98844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CF873D-FFC9-CC46-9266-F318FC1D646C}"/>
                </a:ext>
              </a:extLst>
            </p:cNvPr>
            <p:cNvCxnSpPr/>
            <p:nvPr userDrawn="1"/>
          </p:nvCxnSpPr>
          <p:spPr>
            <a:xfrm>
              <a:off x="422091" y="1126871"/>
              <a:ext cx="11100557" cy="0"/>
            </a:xfrm>
            <a:prstGeom prst="line">
              <a:avLst/>
            </a:prstGeom>
            <a:ln w="63500">
              <a:gradFill flip="none" rotWithShape="1">
                <a:gsLst>
                  <a:gs pos="38000">
                    <a:schemeClr val="accent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87A690-D849-834E-AB81-667A6C474511}"/>
                </a:ext>
              </a:extLst>
            </p:cNvPr>
            <p:cNvCxnSpPr/>
            <p:nvPr userDrawn="1"/>
          </p:nvCxnSpPr>
          <p:spPr>
            <a:xfrm flipV="1">
              <a:off x="450751" y="167321"/>
              <a:ext cx="0" cy="988447"/>
            </a:xfrm>
            <a:prstGeom prst="line">
              <a:avLst/>
            </a:prstGeom>
            <a:ln w="63500">
              <a:gradFill flip="none" rotWithShape="1">
                <a:gsLst>
                  <a:gs pos="84000">
                    <a:schemeClr val="accent1"/>
                  </a:gs>
                  <a:gs pos="0">
                    <a:schemeClr val="bg1">
                      <a:lumMod val="85000"/>
                      <a:alpha val="0"/>
                    </a:schemeClr>
                  </a:gs>
                </a:gsLst>
                <a:lin ang="162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71E046-F27A-494F-9E06-78D3D8AF8A24}"/>
              </a:ext>
            </a:extLst>
          </p:cNvPr>
          <p:cNvGrpSpPr/>
          <p:nvPr userDrawn="1"/>
        </p:nvGrpSpPr>
        <p:grpSpPr>
          <a:xfrm>
            <a:off x="356640" y="5860517"/>
            <a:ext cx="11499112" cy="901132"/>
            <a:chOff x="356547" y="5860517"/>
            <a:chExt cx="11496117" cy="90113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EFFD1A5-F64B-C848-8D44-2E603489FC96}"/>
                </a:ext>
              </a:extLst>
            </p:cNvPr>
            <p:cNvCxnSpPr/>
            <p:nvPr userDrawn="1"/>
          </p:nvCxnSpPr>
          <p:spPr>
            <a:xfrm flipH="1" flipV="1">
              <a:off x="356547" y="6722343"/>
              <a:ext cx="11488982" cy="23916"/>
            </a:xfrm>
            <a:prstGeom prst="line">
              <a:avLst/>
            </a:prstGeom>
            <a:ln w="38100">
              <a:gradFill flip="none" rotWithShape="1">
                <a:gsLst>
                  <a:gs pos="1500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0B7B9B4-D34D-4E4F-B873-AEF76230440D}"/>
                </a:ext>
              </a:extLst>
            </p:cNvPr>
            <p:cNvCxnSpPr/>
            <p:nvPr userDrawn="1"/>
          </p:nvCxnSpPr>
          <p:spPr>
            <a:xfrm flipV="1">
              <a:off x="11852664" y="5860517"/>
              <a:ext cx="0" cy="901132"/>
            </a:xfrm>
            <a:prstGeom prst="line">
              <a:avLst/>
            </a:prstGeom>
            <a:ln w="38100">
              <a:gradFill flip="none" rotWithShape="1">
                <a:gsLst>
                  <a:gs pos="17000">
                    <a:schemeClr val="accent1"/>
                  </a:gs>
                  <a:gs pos="90000">
                    <a:schemeClr val="bg1">
                      <a:alpha val="0"/>
                    </a:schemeClr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asu_wp_carey_horiz_rgb_maroongold_600ppi (2).png">
              <a:extLst>
                <a:ext uri="{FF2B5EF4-FFF2-40B4-BE49-F238E27FC236}">
                  <a16:creationId xmlns:a16="http://schemas.microsoft.com/office/drawing/2014/main" id="{24913AC4-19EA-8448-B464-3EAC2C79C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0263" y="5991917"/>
              <a:ext cx="2055107" cy="730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363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B0EC5F-7227-EA47-9864-9FBAE6B8728D}"/>
              </a:ext>
            </a:extLst>
          </p:cNvPr>
          <p:cNvGrpSpPr/>
          <p:nvPr userDrawn="1"/>
        </p:nvGrpSpPr>
        <p:grpSpPr>
          <a:xfrm>
            <a:off x="356640" y="5860517"/>
            <a:ext cx="11499112" cy="901132"/>
            <a:chOff x="356547" y="5860517"/>
            <a:chExt cx="11496117" cy="90113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C5D5DD-D479-164B-A2EF-7CE5EEAC6FFC}"/>
                </a:ext>
              </a:extLst>
            </p:cNvPr>
            <p:cNvCxnSpPr/>
            <p:nvPr userDrawn="1"/>
          </p:nvCxnSpPr>
          <p:spPr>
            <a:xfrm flipH="1" flipV="1">
              <a:off x="356547" y="6722343"/>
              <a:ext cx="11488982" cy="23916"/>
            </a:xfrm>
            <a:prstGeom prst="line">
              <a:avLst/>
            </a:prstGeom>
            <a:ln w="38100">
              <a:gradFill flip="none" rotWithShape="1">
                <a:gsLst>
                  <a:gs pos="1500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CBC01FA-E220-DF4E-82C0-4ECDF3C9060B}"/>
                </a:ext>
              </a:extLst>
            </p:cNvPr>
            <p:cNvCxnSpPr/>
            <p:nvPr userDrawn="1"/>
          </p:nvCxnSpPr>
          <p:spPr>
            <a:xfrm flipV="1">
              <a:off x="11852664" y="5860517"/>
              <a:ext cx="0" cy="901132"/>
            </a:xfrm>
            <a:prstGeom prst="line">
              <a:avLst/>
            </a:prstGeom>
            <a:ln w="38100">
              <a:gradFill flip="none" rotWithShape="1">
                <a:gsLst>
                  <a:gs pos="17000">
                    <a:schemeClr val="accent1"/>
                  </a:gs>
                  <a:gs pos="90000">
                    <a:schemeClr val="bg1">
                      <a:alpha val="0"/>
                    </a:schemeClr>
                  </a:gs>
                </a:gsLst>
                <a:lin ang="540000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su_wp_carey_horiz_rgb_maroongold_600ppi (2).png">
              <a:extLst>
                <a:ext uri="{FF2B5EF4-FFF2-40B4-BE49-F238E27FC236}">
                  <a16:creationId xmlns:a16="http://schemas.microsoft.com/office/drawing/2014/main" id="{6FA5721D-E27F-9945-B9A7-104DB48DF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0263" y="5991917"/>
              <a:ext cx="2055107" cy="730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585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1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1" cy="1143000"/>
          </a:xfrm>
        </p:spPr>
        <p:txBody>
          <a:bodyPr>
            <a:normAutofit/>
          </a:bodyPr>
          <a:lstStyle>
            <a:lvl1pPr algn="l">
              <a:defRPr sz="3199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143000"/>
            <a:ext cx="10972801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799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399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1999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799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201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0820389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8A55CEB-C5A3-4520-9B3B-746656485E3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41622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42636"/>
            <a:ext cx="10972801" cy="490661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609600" y="118818"/>
            <a:ext cx="10972801" cy="986083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6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493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20" indent="-457120" algn="l" defTabSz="609493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990427" indent="-380933" algn="l" defTabSz="609493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523733" indent="-304747" algn="l" defTabSz="609493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2133227" indent="-304747" algn="l" defTabSz="609493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742720" indent="-304747" algn="l" defTabSz="609493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93984-2414-4B1B-A1C7-5508DEB9A389}" type="datetimeFigureOut">
              <a:rPr lang="en-AU" smtClean="0"/>
              <a:t>7/04/2021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346B-E100-415A-98CC-786E867868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5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152D4-DBE6-47B9-9735-E2101B6A8D76}" type="datetimeFigureOut">
              <a:rPr lang="en-AU" smtClean="0"/>
              <a:pPr/>
              <a:t>7/04/2021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8A49-33AA-4860-AAC9-049D5EFCAD5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465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1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051" y="260352"/>
            <a:ext cx="11137900" cy="672371"/>
          </a:xfrm>
          <a:prstGeom prst="rect">
            <a:avLst/>
          </a:prstGeom>
          <a:noFill/>
          <a:ln>
            <a:noFill/>
          </a:ln>
        </p:spPr>
        <p:txBody>
          <a:bodyPr vert="horz" lIns="25200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268760"/>
            <a:ext cx="11137900" cy="518457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625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4" orient="horz" pos="708">
          <p15:clr>
            <a:srgbClr val="F26B43"/>
          </p15:clr>
        </p15:guide>
        <p15:guide id="6" pos="3840">
          <p15:clr>
            <a:srgbClr val="F26B43"/>
          </p15:clr>
        </p15:guide>
        <p15:guide id="7" pos="211">
          <p15:clr>
            <a:srgbClr val="F26B43"/>
          </p15:clr>
        </p15:guide>
        <p15:guide id="8" pos="7469">
          <p15:clr>
            <a:srgbClr val="F26B43"/>
          </p15:clr>
        </p15:guide>
        <p15:guide id="9" orient="horz" pos="527">
          <p15:clr>
            <a:srgbClr val="F26B43"/>
          </p15:clr>
        </p15:guide>
        <p15:guide id="10" orient="horz" pos="164">
          <p15:clr>
            <a:srgbClr val="F26B43"/>
          </p15:clr>
        </p15:guide>
        <p15:guide id="11" pos="3719">
          <p15:clr>
            <a:srgbClr val="F26B43"/>
          </p15:clr>
        </p15:guide>
        <p15:guide id="12" pos="3961">
          <p15:clr>
            <a:srgbClr val="F26B43"/>
          </p15:clr>
        </p15:guide>
        <p15:guide id="13" orient="horz" pos="4156">
          <p15:clr>
            <a:srgbClr val="F26B43"/>
          </p15:clr>
        </p15:guide>
        <p15:guide id="14" orient="horz" pos="3793">
          <p15:clr>
            <a:srgbClr val="F26B43"/>
          </p15:clr>
        </p15:guide>
        <p15:guide id="15" orient="horz" pos="3612">
          <p15:clr>
            <a:srgbClr val="F26B43"/>
          </p15:clr>
        </p15:guide>
        <p15:guide id="17" pos="2631">
          <p15:clr>
            <a:srgbClr val="F26B43"/>
          </p15:clr>
        </p15:guide>
        <p15:guide id="18" pos="5049">
          <p15:clr>
            <a:srgbClr val="F26B43"/>
          </p15:clr>
        </p15:guide>
        <p15:guide id="19" pos="332">
          <p15:clr>
            <a:srgbClr val="F26B43"/>
          </p15:clr>
        </p15:guide>
        <p15:guide id="20" pos="734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233E84-C483-4AA8-9927-5BE0CDD363FF}" type="datetimeFigureOut">
              <a:rPr lang="en-US"/>
              <a:pPr>
                <a:defRPr/>
              </a:pPr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C6302E-177E-474D-9403-876C0A13D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0CEDC1-0FF0-4D03-9359-1B9302AC7D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166524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9B41AD-5EDD-4CDF-9BAD-C9187158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588" y="2251298"/>
            <a:ext cx="10972801" cy="16841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noProof="1">
                <a:latin typeface="+mj-lt"/>
              </a:rPr>
              <a:t>Ways to Create and </a:t>
            </a:r>
            <a:br>
              <a:rPr lang="en-US" noProof="1">
                <a:latin typeface="+mj-lt"/>
              </a:rPr>
            </a:br>
            <a:r>
              <a:rPr lang="en-US" noProof="1">
                <a:latin typeface="+mj-lt"/>
              </a:rPr>
              <a:t>Communicate Value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639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2EFB700A-5755-49D7-BF6D-30B6AA1E94F6}"/>
              </a:ext>
            </a:extLst>
          </p:cNvPr>
          <p:cNvSpPr txBox="1">
            <a:spLocks/>
          </p:cNvSpPr>
          <p:nvPr/>
        </p:nvSpPr>
        <p:spPr>
          <a:xfrm>
            <a:off x="-120588" y="2251298"/>
            <a:ext cx="10972801" cy="1684119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ctr" defTabSz="6094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60949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1">
                <a:ln>
                  <a:noFill/>
                </a:ln>
                <a:solidFill>
                  <a:srgbClr val="86002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Ways to Create and </a:t>
            </a:r>
            <a:br>
              <a:rPr kumimoji="0" lang="en-US" sz="4000" b="1" i="0" u="none" strike="noStrike" kern="1200" cap="none" spc="0" normalizeH="0" baseline="0" noProof="1">
                <a:ln>
                  <a:noFill/>
                </a:ln>
                <a:solidFill>
                  <a:srgbClr val="86002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4000" b="1" i="0" u="none" strike="noStrike" kern="1200" cap="none" spc="0" normalizeH="0" baseline="0" noProof="1">
                <a:ln>
                  <a:noFill/>
                </a:ln>
                <a:solidFill>
                  <a:srgbClr val="86002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Communicate Value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86002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66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9788" y="2996127"/>
            <a:ext cx="6000461" cy="3365963"/>
            <a:chOff x="1119785" y="3185282"/>
            <a:chExt cx="6000461" cy="3069102"/>
          </a:xfrm>
        </p:grpSpPr>
        <p:sp>
          <p:nvSpPr>
            <p:cNvPr id="3" name="Pentagon 2"/>
            <p:cNvSpPr/>
            <p:nvPr/>
          </p:nvSpPr>
          <p:spPr>
            <a:xfrm>
              <a:off x="1119785" y="3185282"/>
              <a:ext cx="1620000" cy="576001"/>
            </a:xfrm>
            <a:prstGeom prst="homePlate">
              <a:avLst/>
            </a:prstGeom>
            <a:solidFill>
              <a:srgbClr val="009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425082" y="5805373"/>
              <a:ext cx="246308" cy="44901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097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014610" y="3670855"/>
              <a:ext cx="4105636" cy="0"/>
            </a:xfrm>
            <a:prstGeom prst="line">
              <a:avLst/>
            </a:prstGeom>
            <a:ln w="31750">
              <a:solidFill>
                <a:srgbClr val="00978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038" y="2811886"/>
            <a:ext cx="2835593" cy="225647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19788" y="1844830"/>
            <a:ext cx="6000461" cy="2888337"/>
            <a:chOff x="1119786" y="1415145"/>
            <a:chExt cx="6000461" cy="3232135"/>
          </a:xfrm>
        </p:grpSpPr>
        <p:sp>
          <p:nvSpPr>
            <p:cNvPr id="8" name="Pentagon 7"/>
            <p:cNvSpPr/>
            <p:nvPr/>
          </p:nvSpPr>
          <p:spPr>
            <a:xfrm>
              <a:off x="1119786" y="1415145"/>
              <a:ext cx="1620000" cy="576000"/>
            </a:xfrm>
            <a:prstGeom prst="homePlate">
              <a:avLst/>
            </a:prstGeom>
            <a:solidFill>
              <a:srgbClr val="AC3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25082" y="4096222"/>
              <a:ext cx="246308" cy="55105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AC3F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014611" y="1991145"/>
              <a:ext cx="4105636" cy="0"/>
            </a:xfrm>
            <a:prstGeom prst="line">
              <a:avLst/>
            </a:prstGeom>
            <a:ln w="31750">
              <a:solidFill>
                <a:srgbClr val="AC3F8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138224" y="4308654"/>
            <a:ext cx="5765613" cy="576000"/>
            <a:chOff x="1300747" y="2243429"/>
            <a:chExt cx="5765612" cy="576000"/>
          </a:xfrm>
        </p:grpSpPr>
        <p:sp>
          <p:nvSpPr>
            <p:cNvPr id="12" name="Pentagon 11"/>
            <p:cNvSpPr>
              <a:spLocks/>
            </p:cNvSpPr>
            <p:nvPr/>
          </p:nvSpPr>
          <p:spPr>
            <a:xfrm>
              <a:off x="1300747" y="2243429"/>
              <a:ext cx="1620000" cy="576000"/>
            </a:xfrm>
            <a:prstGeom prst="homePlate">
              <a:avLst/>
            </a:prstGeom>
            <a:solidFill>
              <a:srgbClr val="4E8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960723" y="2819429"/>
              <a:ext cx="4105636" cy="0"/>
            </a:xfrm>
            <a:prstGeom prst="line">
              <a:avLst/>
            </a:prstGeom>
            <a:ln w="31750">
              <a:solidFill>
                <a:srgbClr val="4E8CC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"/>
          <p:cNvSpPr txBox="1">
            <a:spLocks/>
          </p:cNvSpPr>
          <p:nvPr/>
        </p:nvSpPr>
        <p:spPr>
          <a:xfrm>
            <a:off x="0" y="-17058"/>
            <a:ext cx="12192000" cy="1248700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Why How What of your initiative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9F3BC3-2904-4523-BB1E-07F3927244E3}"/>
              </a:ext>
            </a:extLst>
          </p:cNvPr>
          <p:cNvSpPr txBox="1"/>
          <p:nvPr/>
        </p:nvSpPr>
        <p:spPr>
          <a:xfrm>
            <a:off x="623393" y="6409725"/>
            <a:ext cx="955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 from Sinek, Simon. Start with Why: How Great Leaders Inspire Others to Take Action. 2011.  Penguin.</a:t>
            </a:r>
          </a:p>
        </p:txBody>
      </p:sp>
      <p:sp>
        <p:nvSpPr>
          <p:cNvPr id="17" name="Pentagon 2">
            <a:extLst>
              <a:ext uri="{FF2B5EF4-FFF2-40B4-BE49-F238E27FC236}">
                <a16:creationId xmlns:a16="http://schemas.microsoft.com/office/drawing/2014/main" id="{A50F4F0F-D04E-4D69-A25A-EEEF5DFFBAA3}"/>
              </a:ext>
            </a:extLst>
          </p:cNvPr>
          <p:cNvSpPr/>
          <p:nvPr/>
        </p:nvSpPr>
        <p:spPr>
          <a:xfrm>
            <a:off x="1138224" y="5211625"/>
            <a:ext cx="1620000" cy="631715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322592-9C5D-4C2D-B43B-37C1FB4C9BD0}"/>
              </a:ext>
            </a:extLst>
          </p:cNvPr>
          <p:cNvCxnSpPr/>
          <p:nvPr/>
        </p:nvCxnSpPr>
        <p:spPr>
          <a:xfrm>
            <a:off x="2834411" y="5843337"/>
            <a:ext cx="4105636" cy="0"/>
          </a:xfrm>
          <a:prstGeom prst="line">
            <a:avLst/>
          </a:prstGeom>
          <a:ln w="317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37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9804" y="755692"/>
            <a:ext cx="9913892" cy="5598732"/>
            <a:chOff x="2782901" y="688041"/>
            <a:chExt cx="7014242" cy="5143158"/>
          </a:xfrm>
        </p:grpSpPr>
        <p:sp>
          <p:nvSpPr>
            <p:cNvPr id="34" name="TextBox 33"/>
            <p:cNvSpPr txBox="1"/>
            <p:nvPr/>
          </p:nvSpPr>
          <p:spPr>
            <a:xfrm>
              <a:off x="4993201" y="5435374"/>
              <a:ext cx="2881899" cy="39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Estimated value of concept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81453E-D035-4D29-BE27-6D71C935CF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641" y="2490557"/>
              <a:ext cx="2198456" cy="27390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Sweet Spot</a:t>
              </a:r>
            </a:p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 value, easy to implement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27358" y="4097864"/>
              <a:ext cx="1174918" cy="292973"/>
            </a:xfrm>
            <a:prstGeom prst="rect">
              <a:avLst/>
            </a:prstGeom>
          </p:spPr>
          <p:txBody>
            <a:bodyPr wrap="square" tIns="36000" bIns="36000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Explore x 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50553" y="5459031"/>
              <a:ext cx="716096" cy="339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Low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41349" y="5481539"/>
              <a:ext cx="814515" cy="339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High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782901" y="688041"/>
              <a:ext cx="479064" cy="4754707"/>
              <a:chOff x="2782901" y="688041"/>
              <a:chExt cx="479064" cy="4754707"/>
            </a:xfrm>
          </p:grpSpPr>
          <p:sp>
            <p:nvSpPr>
              <p:cNvPr id="38" name="TextBox 37"/>
              <p:cNvSpPr txBox="1"/>
              <p:nvPr/>
            </p:nvSpPr>
            <p:spPr>
              <a:xfrm rot="16200000">
                <a:off x="2504597" y="4809648"/>
                <a:ext cx="1004891" cy="261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Easy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2435542" y="1128888"/>
                <a:ext cx="1143001" cy="261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Difficult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1660253" y="3071112"/>
                <a:ext cx="2724360" cy="479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Estimated easer of implementation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376246" y="976998"/>
              <a:ext cx="6420897" cy="4343633"/>
              <a:chOff x="3376246" y="976998"/>
              <a:chExt cx="6420897" cy="4343633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3376246" y="5294471"/>
                <a:ext cx="6420897" cy="11116"/>
              </a:xfrm>
              <a:prstGeom prst="straightConnector1">
                <a:avLst/>
              </a:prstGeom>
              <a:ln w="76200">
                <a:solidFill>
                  <a:srgbClr val="385D8A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3414889" y="976998"/>
                <a:ext cx="28923" cy="4343633"/>
              </a:xfrm>
              <a:prstGeom prst="straightConnector1">
                <a:avLst/>
              </a:prstGeom>
              <a:ln w="76200">
                <a:solidFill>
                  <a:srgbClr val="385D8A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5" y="0"/>
            <a:ext cx="10972800" cy="114300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5400" dirty="0">
                <a:solidFill>
                  <a:srgbClr val="F2A536"/>
                </a:solidFill>
                <a:latin typeface="Bookman Old Style "/>
              </a:rPr>
              <a:t>Ease of use grid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852332" y="6415296"/>
            <a:ext cx="1196723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Liedtka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J., &amp; Ogilvie, T. (2019). The designing for growth field book: A step-by-step project guide. Columbia University Press.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3116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772539" y="1612311"/>
            <a:ext cx="3610990" cy="3675120"/>
            <a:chOff x="1970768" y="817450"/>
            <a:chExt cx="5321074" cy="5321074"/>
          </a:xfrm>
        </p:grpSpPr>
        <p:grpSp>
          <p:nvGrpSpPr>
            <p:cNvPr id="13" name="Group 12"/>
            <p:cNvGrpSpPr/>
            <p:nvPr/>
          </p:nvGrpSpPr>
          <p:grpSpPr>
            <a:xfrm>
              <a:off x="1970768" y="1596703"/>
              <a:ext cx="4541821" cy="3762568"/>
              <a:chOff x="1970768" y="1596703"/>
              <a:chExt cx="4541821" cy="3762568"/>
            </a:xfrm>
          </p:grpSpPr>
          <p:cxnSp>
            <p:nvCxnSpPr>
              <p:cNvPr id="6" name="Straight Connector 5"/>
              <p:cNvCxnSpPr>
                <a:stCxn id="4" idx="2"/>
              </p:cNvCxnSpPr>
              <p:nvPr/>
            </p:nvCxnSpPr>
            <p:spPr>
              <a:xfrm flipV="1">
                <a:off x="1970768" y="3466862"/>
                <a:ext cx="2656888" cy="111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endCxn id="4" idx="7"/>
              </p:cNvCxnSpPr>
              <p:nvPr/>
            </p:nvCxnSpPr>
            <p:spPr>
              <a:xfrm flipV="1">
                <a:off x="4627656" y="1596703"/>
                <a:ext cx="1884933" cy="187015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endCxn id="4" idx="5"/>
              </p:cNvCxnSpPr>
              <p:nvPr/>
            </p:nvCxnSpPr>
            <p:spPr>
              <a:xfrm>
                <a:off x="4627656" y="3477987"/>
                <a:ext cx="1884933" cy="188128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3970777" y="2809983"/>
              <a:ext cx="1313758" cy="13137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970768" y="817450"/>
              <a:ext cx="5321074" cy="53210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" name="Picture 10" descr="emoticon1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158" y="2738364"/>
              <a:ext cx="1456995" cy="1456995"/>
            </a:xfrm>
            <a:prstGeom prst="rect">
              <a:avLst/>
            </a:prstGeom>
          </p:spPr>
        </p:pic>
        <p:pic>
          <p:nvPicPr>
            <p:cNvPr id="14" name="Picture 13" descr="sad3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780" y="4524138"/>
              <a:ext cx="556755" cy="556755"/>
            </a:xfrm>
            <a:prstGeom prst="rect">
              <a:avLst/>
            </a:prstGeom>
          </p:spPr>
        </p:pic>
        <p:pic>
          <p:nvPicPr>
            <p:cNvPr id="15" name="Picture 14" descr="smiling30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780" y="1765246"/>
              <a:ext cx="586162" cy="586162"/>
            </a:xfrm>
            <a:prstGeom prst="rect">
              <a:avLst/>
            </a:prstGeom>
          </p:spPr>
        </p:pic>
        <p:pic>
          <p:nvPicPr>
            <p:cNvPr id="16" name="Picture 15" descr="note29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869" y="3174916"/>
              <a:ext cx="737164" cy="73716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868912" y="288471"/>
            <a:ext cx="1645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Gains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describe the outcomes customers want to achieve or the concrete benefits they are seeking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32986" y="5295115"/>
            <a:ext cx="1632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Pains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describes bad outcomes, risks and obstacles related to customer jobs.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83529" y="2541930"/>
            <a:ext cx="15761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Jobs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describe what customers are trying to get done in their work and in their lives, as expressed in their own words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6263" y="2736255"/>
            <a:ext cx="12589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is a list of all the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Products and Services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value proposition is built around.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82903" y="3742152"/>
            <a:ext cx="16227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Pain relievers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describe how your products and services alleviate customers pains.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33636" y="2098466"/>
            <a:ext cx="15255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Gain Creators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describe how your products and services create customer gains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65497" y="1591522"/>
            <a:ext cx="5010069" cy="3597826"/>
            <a:chOff x="3042223" y="678777"/>
            <a:chExt cx="7062360" cy="5350271"/>
          </a:xfrm>
        </p:grpSpPr>
        <p:grpSp>
          <p:nvGrpSpPr>
            <p:cNvPr id="27" name="Group 26"/>
            <p:cNvGrpSpPr/>
            <p:nvPr/>
          </p:nvGrpSpPr>
          <p:grpSpPr>
            <a:xfrm>
              <a:off x="3042223" y="678777"/>
              <a:ext cx="7062360" cy="5350271"/>
              <a:chOff x="1518221" y="678774"/>
              <a:chExt cx="5350271" cy="5350271"/>
            </a:xfrm>
          </p:grpSpPr>
          <p:cxnSp>
            <p:nvCxnSpPr>
              <p:cNvPr id="31" name="Straight Connector 30"/>
              <p:cNvCxnSpPr>
                <a:stCxn id="34" idx="3"/>
              </p:cNvCxnSpPr>
              <p:nvPr/>
            </p:nvCxnSpPr>
            <p:spPr>
              <a:xfrm flipH="1" flipV="1">
                <a:off x="4233502" y="3350083"/>
                <a:ext cx="2634990" cy="382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1518221" y="678774"/>
                <a:ext cx="2715281" cy="26713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1518221" y="3350083"/>
                <a:ext cx="2715281" cy="267896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1518221" y="678774"/>
                <a:ext cx="5350271" cy="53502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" name="Picture 34" descr="medical15.pn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600529" y="5156924"/>
                <a:ext cx="771657" cy="771657"/>
              </a:xfrm>
              <a:prstGeom prst="rect">
                <a:avLst/>
              </a:prstGeom>
            </p:spPr>
          </p:pic>
          <p:pic>
            <p:nvPicPr>
              <p:cNvPr id="36" name="Picture 35" descr="business32.pn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6241" y="763477"/>
                <a:ext cx="815449" cy="815449"/>
              </a:xfrm>
              <a:prstGeom prst="rect">
                <a:avLst/>
              </a:prstGeom>
            </p:spPr>
          </p:pic>
          <p:pic>
            <p:nvPicPr>
              <p:cNvPr id="37" name="Picture 36" descr="barcode8.pn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6607" y="1546956"/>
                <a:ext cx="729864" cy="729864"/>
              </a:xfrm>
              <a:prstGeom prst="rect">
                <a:avLst/>
              </a:prstGeom>
            </p:spPr>
          </p:pic>
          <p:pic>
            <p:nvPicPr>
              <p:cNvPr id="38" name="Picture 37" descr="ring4.pn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6744" y="1800370"/>
                <a:ext cx="562034" cy="562034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4372186" y="3182214"/>
                <a:ext cx="459846" cy="75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3325360" y="2200569"/>
                <a:ext cx="1857031" cy="1857031"/>
                <a:chOff x="3325360" y="2200569"/>
                <a:chExt cx="1857031" cy="1857031"/>
              </a:xfrm>
            </p:grpSpPr>
            <p:pic>
              <p:nvPicPr>
                <p:cNvPr id="41" name="Picture 40" descr="christmas.png"/>
                <p:cNvPicPr>
                  <a:picLocks noChangeAspect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5360" y="2200569"/>
                  <a:ext cx="1857031" cy="1857031"/>
                </a:xfrm>
                <a:prstGeom prst="rect">
                  <a:avLst/>
                </a:prstGeom>
              </p:spPr>
            </p:pic>
            <p:sp>
              <p:nvSpPr>
                <p:cNvPr id="42" name="Rectangle 41"/>
                <p:cNvSpPr/>
                <p:nvPr/>
              </p:nvSpPr>
              <p:spPr>
                <a:xfrm>
                  <a:off x="4386784" y="3172877"/>
                  <a:ext cx="459846" cy="7517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669704" y="3172877"/>
                  <a:ext cx="459846" cy="7517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554682" y="2875671"/>
                  <a:ext cx="574868" cy="2534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8" name="TextBox 27"/>
            <p:cNvSpPr txBox="1"/>
            <p:nvPr/>
          </p:nvSpPr>
          <p:spPr>
            <a:xfrm>
              <a:off x="7710849" y="729280"/>
              <a:ext cx="723539" cy="3020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30349" y="2687694"/>
              <a:ext cx="723539" cy="3020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70121" y="3601377"/>
              <a:ext cx="780030" cy="2059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285744" marR="0" lvl="0" indent="-285744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5512525" y="2985433"/>
            <a:ext cx="1194699" cy="11399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88608" y="4996838"/>
            <a:ext cx="2480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achieve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when your value map meets your customer profile – when your products and services produce pain relievers and gain creators that match one or more of the jobs, pains and gains that are important to your customers.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383A3-998F-4377-8D3F-E014991A8E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45" y="1160770"/>
            <a:ext cx="7539363" cy="38953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7AF5D08-4EB0-4131-8799-289DAFDD0B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6838"/>
            <a:ext cx="8904288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313537"/>
                </a:solidFill>
                <a:latin typeface="Open Sans"/>
              </a:rPr>
              <a:t>The </a:t>
            </a:r>
            <a:r>
              <a:rPr lang="en-US" sz="3600" b="0" i="0" dirty="0">
                <a:solidFill>
                  <a:srgbClr val="313537"/>
                </a:solidFill>
                <a:effectLst/>
                <a:latin typeface="Open Sans"/>
              </a:rPr>
              <a:t>Value Proposition Concept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414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ound Diagonal Corner Rectangle 148"/>
          <p:cNvSpPr/>
          <p:nvPr/>
        </p:nvSpPr>
        <p:spPr>
          <a:xfrm>
            <a:off x="6045290" y="4826253"/>
            <a:ext cx="5221645" cy="1473539"/>
          </a:xfrm>
          <a:prstGeom prst="round2DiagRect">
            <a:avLst/>
          </a:prstGeom>
          <a:solidFill>
            <a:srgbClr val="0E684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89573" y="4934073"/>
            <a:ext cx="3038314" cy="3183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t" anchorCtr="0">
            <a:spAutoFit/>
          </a:bodyPr>
          <a:lstStyle/>
          <a:p>
            <a:pPr marL="0" marR="0" lvl="0" indent="0" algn="l" defTabSz="410722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 Neue Light"/>
              </a:rPr>
              <a:t>Cost Structures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164352" y="4934073"/>
            <a:ext cx="2694574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t" anchorCtr="0">
            <a:spAutoFit/>
          </a:bodyPr>
          <a:lstStyle/>
          <a:p>
            <a:pPr marL="0" marR="0" lvl="0" indent="0" algn="l" defTabSz="410722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 Neue Light"/>
              </a:rPr>
              <a:t>Revenue/Funding</a:t>
            </a:r>
          </a:p>
          <a:p>
            <a:pPr marL="0" marR="0" lvl="0" indent="0" algn="l" defTabSz="410722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Helvetica Neue Light"/>
            </a:endParaRPr>
          </a:p>
        </p:txBody>
      </p:sp>
      <p:sp>
        <p:nvSpPr>
          <p:cNvPr id="134" name="Round Diagonal Corner Rectangle 133"/>
          <p:cNvSpPr/>
          <p:nvPr/>
        </p:nvSpPr>
        <p:spPr>
          <a:xfrm>
            <a:off x="775155" y="741493"/>
            <a:ext cx="2065018" cy="4071300"/>
          </a:xfrm>
          <a:prstGeom prst="round2DiagRect">
            <a:avLst/>
          </a:prstGeom>
          <a:solidFill>
            <a:srgbClr val="22ACE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Round Diagonal Corner Rectangle 134"/>
          <p:cNvSpPr/>
          <p:nvPr/>
        </p:nvSpPr>
        <p:spPr>
          <a:xfrm>
            <a:off x="2870615" y="714667"/>
            <a:ext cx="2065018" cy="4071300"/>
          </a:xfrm>
          <a:prstGeom prst="round2DiagRect">
            <a:avLst/>
          </a:prstGeom>
          <a:solidFill>
            <a:srgbClr val="00978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Round Diagonal Corner Rectangle 135"/>
          <p:cNvSpPr/>
          <p:nvPr/>
        </p:nvSpPr>
        <p:spPr>
          <a:xfrm>
            <a:off x="4984957" y="707937"/>
            <a:ext cx="2065018" cy="4071300"/>
          </a:xfrm>
          <a:prstGeom prst="round2DiagRect">
            <a:avLst/>
          </a:prstGeom>
          <a:solidFill>
            <a:srgbClr val="ED6B3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Round Diagonal Corner Rectangle 136"/>
          <p:cNvSpPr/>
          <p:nvPr/>
        </p:nvSpPr>
        <p:spPr>
          <a:xfrm>
            <a:off x="7099300" y="681109"/>
            <a:ext cx="2065018" cy="4071300"/>
          </a:xfrm>
          <a:prstGeom prst="round2DiagRect">
            <a:avLst/>
          </a:prstGeom>
          <a:solidFill>
            <a:srgbClr val="AC3F8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Round Diagonal Corner Rectangle 137"/>
          <p:cNvSpPr/>
          <p:nvPr/>
        </p:nvSpPr>
        <p:spPr>
          <a:xfrm>
            <a:off x="9205442" y="649953"/>
            <a:ext cx="2065018" cy="4071300"/>
          </a:xfrm>
          <a:prstGeom prst="round2DiagRect">
            <a:avLst/>
          </a:prstGeom>
          <a:solidFill>
            <a:srgbClr val="4E8CC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89573" y="798202"/>
            <a:ext cx="1835431" cy="39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10722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 Neue Light"/>
              </a:rPr>
              <a:t>Key Partners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985033" y="780729"/>
            <a:ext cx="2128082" cy="39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10722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 Neue Light"/>
              </a:rPr>
              <a:t>Key Activities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5099375" y="776347"/>
            <a:ext cx="1835431" cy="68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10722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 Neue Light"/>
              </a:rPr>
              <a:t>Value</a:t>
            </a:r>
          </a:p>
          <a:p>
            <a:pPr marL="0" marR="0" lvl="0" indent="0" algn="l" defTabSz="410722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 Neue Light"/>
              </a:rPr>
              <a:t>Proposition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213718" y="758873"/>
            <a:ext cx="1835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10722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 Neue Light"/>
              </a:rPr>
              <a:t>Customer/Client</a:t>
            </a:r>
          </a:p>
          <a:p>
            <a:pPr marL="0" marR="0" lvl="0" indent="0" algn="l" defTabSz="410722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 Neue Light"/>
              </a:rPr>
              <a:t>Relationships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9291534" y="738581"/>
            <a:ext cx="2016731" cy="30069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10722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 Neue Light"/>
              </a:rPr>
              <a:t>Customer/Client</a:t>
            </a:r>
          </a:p>
          <a:p>
            <a:pPr marL="0" marR="0" lvl="0" indent="0" algn="l" defTabSz="410722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 Neue Light"/>
              </a:rPr>
              <a:t>Segments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51" y="906031"/>
            <a:ext cx="381923" cy="3208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63" y="878394"/>
            <a:ext cx="385425" cy="3916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284" y="1094080"/>
            <a:ext cx="412533" cy="446911"/>
          </a:xfrm>
          <a:prstGeom prst="rect">
            <a:avLst/>
          </a:prstGeom>
        </p:spPr>
      </p:pic>
      <p:sp>
        <p:nvSpPr>
          <p:cNvPr id="148" name="Round Diagonal Corner Rectangle 147"/>
          <p:cNvSpPr/>
          <p:nvPr/>
        </p:nvSpPr>
        <p:spPr>
          <a:xfrm>
            <a:off x="774778" y="4855907"/>
            <a:ext cx="5221645" cy="1473539"/>
          </a:xfrm>
          <a:prstGeom prst="round2DiagRect">
            <a:avLst/>
          </a:prstGeom>
          <a:solidFill>
            <a:srgbClr val="7F8B9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8" y="929220"/>
            <a:ext cx="446337" cy="356349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77" y="1107111"/>
            <a:ext cx="471927" cy="35511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49273" y="2533577"/>
            <a:ext cx="1875182" cy="421695"/>
            <a:chOff x="2949273" y="2745440"/>
            <a:chExt cx="1875182" cy="421695"/>
          </a:xfrm>
        </p:grpSpPr>
        <p:sp>
          <p:nvSpPr>
            <p:cNvPr id="102" name="TextBox 2"/>
            <p:cNvSpPr txBox="1"/>
            <p:nvPr/>
          </p:nvSpPr>
          <p:spPr>
            <a:xfrm>
              <a:off x="2949273" y="2747494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10722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00" cap="none" spc="-1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Helvetica Neue Light"/>
                </a:rPr>
                <a:t>Key Resources</a:t>
              </a:r>
            </a:p>
          </p:txBody>
        </p:sp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760" y="2745440"/>
              <a:ext cx="421695" cy="42169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7268859" y="2533577"/>
            <a:ext cx="1701187" cy="584775"/>
            <a:chOff x="9274945" y="2824950"/>
            <a:chExt cx="1701187" cy="584775"/>
          </a:xfrm>
        </p:grpSpPr>
        <p:sp>
          <p:nvSpPr>
            <p:cNvPr id="103" name="TextBox 2"/>
            <p:cNvSpPr txBox="1"/>
            <p:nvPr/>
          </p:nvSpPr>
          <p:spPr>
            <a:xfrm>
              <a:off x="9274945" y="2824950"/>
              <a:ext cx="1106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10722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Helvetica Neue Light"/>
                </a:rPr>
                <a:t>Channels</a:t>
              </a:r>
            </a:p>
            <a:p>
              <a:pPr marL="0" marR="0" lvl="0" indent="0" algn="l" defTabSz="410722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sym typeface="Helvetica Neue Light"/>
                </a:rPr>
                <a:t>/Delivery</a:t>
              </a:r>
            </a:p>
          </p:txBody>
        </p: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8698" y="2937785"/>
              <a:ext cx="437434" cy="437434"/>
            </a:xfrm>
            <a:prstGeom prst="rect">
              <a:avLst/>
            </a:prstGeom>
          </p:spPr>
        </p:pic>
      </p:grpSp>
      <p:pic>
        <p:nvPicPr>
          <p:cNvPr id="158" name="Picture 1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12" y="4989417"/>
            <a:ext cx="531180" cy="533784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33" y="5029765"/>
            <a:ext cx="425524" cy="4255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1200" y="128078"/>
            <a:ext cx="10972800" cy="823071"/>
          </a:xfrm>
        </p:spPr>
        <p:txBody>
          <a:bodyPr/>
          <a:lstStyle/>
          <a:p>
            <a:r>
              <a:rPr lang="en-AU" dirty="0">
                <a:solidFill>
                  <a:schemeClr val="accent2"/>
                </a:solidFill>
                <a:latin typeface="Arial" panose="020B0604020202020204" pitchFamily="34" charset="0"/>
              </a:rPr>
              <a:t>Strategy Business Model Canvas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0042" y="6415296"/>
            <a:ext cx="9351917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Adapted from </a:t>
            </a:r>
            <a:r>
              <a:rPr kumimoji="0" lang="en-A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Tuulaniemi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J. (2010-2012). Service Design Toolkit | Process and templates, JAMK University of Applied Sciences, Creative Commons. 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13"/>
              </a:rPr>
              <a:t>https://creativecommons.org/licenses/by-sa/3.0/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73645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147DA0-7E6D-44C0-866D-DA1459A1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Business Models: The ‘Loop’ Model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5EF404-FAF5-42D2-A1A2-413B8DC2AD4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39" y="1413964"/>
            <a:ext cx="4271274" cy="403007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590545-0004-4A77-AEF4-FA8E8B91AF9D}"/>
              </a:ext>
            </a:extLst>
          </p:cNvPr>
          <p:cNvSpPr txBox="1">
            <a:spLocks/>
          </p:cNvSpPr>
          <p:nvPr/>
        </p:nvSpPr>
        <p:spPr>
          <a:xfrm>
            <a:off x="7419542" y="5768020"/>
            <a:ext cx="4650423" cy="608525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2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37" b="1" i="0" u="none" strike="noStrike" kern="1200" cap="none" spc="0" normalizeH="0" baseline="0" noProof="0" dirty="0" err="1">
                <a:ln>
                  <a:noFill/>
                </a:ln>
                <a:solidFill>
                  <a:srgbClr val="2D2D2D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Casadesus-Masanell</a:t>
            </a:r>
            <a:r>
              <a:rPr kumimoji="0" lang="en-US" sz="937" b="1" i="0" u="none" strike="noStrike" kern="1200" cap="none" spc="0" normalizeH="0" baseline="0" noProof="0" dirty="0">
                <a:ln>
                  <a:noFill/>
                </a:ln>
                <a:solidFill>
                  <a:srgbClr val="2D2D2D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R., &amp; </a:t>
            </a:r>
            <a:r>
              <a:rPr kumimoji="0" lang="en-US" sz="937" b="1" i="0" u="none" strike="noStrike" kern="1200" cap="none" spc="0" normalizeH="0" baseline="0" noProof="0" dirty="0" err="1">
                <a:ln>
                  <a:noFill/>
                </a:ln>
                <a:solidFill>
                  <a:srgbClr val="2D2D2D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Ricart</a:t>
            </a:r>
            <a:r>
              <a:rPr kumimoji="0" lang="en-US" sz="937" b="1" i="0" u="none" strike="noStrike" kern="1200" cap="none" spc="0" normalizeH="0" baseline="0" noProof="0" dirty="0">
                <a:ln>
                  <a:noFill/>
                </a:ln>
                <a:solidFill>
                  <a:srgbClr val="2D2D2D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J. E. (2010)</a:t>
            </a:r>
            <a:endParaRPr kumimoji="0" lang="en-US" sz="937" b="0" i="0" u="none" strike="noStrike" kern="1200" cap="none" spc="0" normalizeH="0" baseline="0" noProof="0" dirty="0">
              <a:ln>
                <a:noFill/>
              </a:ln>
              <a:solidFill>
                <a:srgbClr val="2D2D2D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52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37" b="0" i="0" u="none" strike="noStrike" kern="1200" cap="none" spc="0" normalizeH="0" baseline="0" noProof="0" dirty="0">
                <a:ln>
                  <a:noFill/>
                </a:ln>
                <a:solidFill>
                  <a:srgbClr val="2D2D2D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strategy to business models and onto tactics. </a:t>
            </a:r>
            <a:r>
              <a:rPr kumimoji="0" lang="en-US" sz="937" b="0" i="1" u="none" strike="noStrike" kern="1200" cap="none" spc="0" normalizeH="0" baseline="0" noProof="0" dirty="0">
                <a:ln>
                  <a:noFill/>
                </a:ln>
                <a:solidFill>
                  <a:srgbClr val="2D2D2D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 range planning, 43</a:t>
            </a:r>
            <a:r>
              <a:rPr kumimoji="0" lang="en-US" sz="937" b="0" i="0" u="none" strike="noStrike" kern="1200" cap="none" spc="0" normalizeH="0" baseline="0" noProof="0" dirty="0">
                <a:ln>
                  <a:noFill/>
                </a:ln>
                <a:solidFill>
                  <a:srgbClr val="2D2D2D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(2-3), 195-215.</a:t>
            </a:r>
            <a:endParaRPr kumimoji="0" lang="en-AU" sz="937" b="0" i="0" u="none" strike="noStrike" kern="1200" cap="none" spc="0" normalizeH="0" baseline="0" noProof="0" dirty="0">
              <a:ln>
                <a:noFill/>
              </a:ln>
              <a:solidFill>
                <a:srgbClr val="2D2D2D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5243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937" b="0" i="0" u="none" strike="noStrike" kern="1200" cap="none" spc="0" normalizeH="0" baseline="0" noProof="0" dirty="0">
              <a:ln>
                <a:noFill/>
              </a:ln>
              <a:solidFill>
                <a:srgbClr val="2D2D2D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908A506-C220-4938-AE07-047B736C3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002" y="1413964"/>
            <a:ext cx="4271274" cy="4030072"/>
          </a:xfrm>
          <a:solidFill>
            <a:schemeClr val="tx1">
              <a:lumMod val="90000"/>
              <a:lumOff val="10000"/>
            </a:schemeClr>
          </a:solidFill>
        </p:spPr>
        <p:txBody>
          <a:bodyPr>
            <a:normAutofit/>
          </a:bodyPr>
          <a:lstStyle/>
          <a:p>
            <a:endParaRPr lang="en-AU" sz="2916" dirty="0">
              <a:solidFill>
                <a:schemeClr val="bg1"/>
              </a:solidFill>
            </a:endParaRPr>
          </a:p>
          <a:p>
            <a:endParaRPr lang="en-AU" sz="2916" dirty="0">
              <a:solidFill>
                <a:schemeClr val="bg1"/>
              </a:solidFill>
            </a:endParaRPr>
          </a:p>
          <a:p>
            <a:endParaRPr lang="en-AU" sz="2916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F36D38-5A24-4C20-9F85-D3A1BBA69AF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7" y="1297071"/>
            <a:ext cx="4519053" cy="4263859"/>
          </a:xfrm>
          <a:prstGeom prst="rect">
            <a:avLst/>
          </a:prstGeom>
          <a:solidFill>
            <a:schemeClr val="tx1">
              <a:lumMod val="90000"/>
              <a:lumOff val="10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8674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30"/>
          <p:cNvSpPr txBox="1">
            <a:spLocks/>
          </p:cNvSpPr>
          <p:nvPr/>
        </p:nvSpPr>
        <p:spPr bwMode="auto">
          <a:xfrm>
            <a:off x="310937" y="6142219"/>
            <a:ext cx="5417893" cy="49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 sz="2800" kern="1200">
                <a:solidFill>
                  <a:srgbClr val="0046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1200"/>
              </a:spcAft>
              <a:buFont typeface="Arial" charset="0"/>
              <a:buChar char="–"/>
              <a:defRPr sz="2400" kern="1200">
                <a:solidFill>
                  <a:srgbClr val="0046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 sz="2000" kern="1200">
                <a:solidFill>
                  <a:srgbClr val="0046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1200"/>
              </a:spcAft>
              <a:buFont typeface="Arial" charset="0"/>
              <a:buChar char="–"/>
              <a:defRPr sz="1800" kern="1200">
                <a:solidFill>
                  <a:srgbClr val="0046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1200"/>
              </a:spcAft>
              <a:buFont typeface="Arial" charset="0"/>
              <a:buChar char="»"/>
              <a:defRPr sz="1600" kern="1200">
                <a:solidFill>
                  <a:srgbClr val="0046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Johnson, G., Whittington, R., &amp; Scholes, K. (2011). Exploring Strategy: Text &amp; Cases. Harlow, UK: Prentice Hall.</a:t>
            </a:r>
          </a:p>
        </p:txBody>
      </p:sp>
      <p:sp>
        <p:nvSpPr>
          <p:cNvPr id="44" name="Minus 43"/>
          <p:cNvSpPr/>
          <p:nvPr/>
        </p:nvSpPr>
        <p:spPr>
          <a:xfrm>
            <a:off x="-453093" y="6103076"/>
            <a:ext cx="6645075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97191" y="206383"/>
            <a:ext cx="10972800" cy="1143000"/>
          </a:xfrm>
        </p:spPr>
        <p:txBody>
          <a:bodyPr/>
          <a:lstStyle/>
          <a:p>
            <a:r>
              <a:rPr lang="en-AU" dirty="0"/>
              <a:t>Environmental Scanning - SWOT Analysis</a:t>
            </a:r>
            <a:endParaRPr lang="en-AU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6" name="Round Single Corner Rectangle 45"/>
          <p:cNvSpPr/>
          <p:nvPr/>
        </p:nvSpPr>
        <p:spPr>
          <a:xfrm flipH="1">
            <a:off x="704941" y="2165548"/>
            <a:ext cx="1739888" cy="1333386"/>
          </a:xfrm>
          <a:prstGeom prst="round1Rect">
            <a:avLst/>
          </a:prstGeom>
          <a:solidFill>
            <a:srgbClr val="0097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ound Single Corner Rectangle 46"/>
          <p:cNvSpPr/>
          <p:nvPr/>
        </p:nvSpPr>
        <p:spPr>
          <a:xfrm>
            <a:off x="6558207" y="2180494"/>
            <a:ext cx="1744182" cy="1333386"/>
          </a:xfrm>
          <a:prstGeom prst="round1Rect">
            <a:avLst/>
          </a:prstGeom>
          <a:solidFill>
            <a:srgbClr val="ED6B3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045EEB-583C-409D-9C66-030DBFAFE86D}"/>
              </a:ext>
            </a:extLst>
          </p:cNvPr>
          <p:cNvSpPr/>
          <p:nvPr/>
        </p:nvSpPr>
        <p:spPr>
          <a:xfrm>
            <a:off x="2473591" y="3523790"/>
            <a:ext cx="388646" cy="1349597"/>
          </a:xfrm>
          <a:prstGeom prst="rect">
            <a:avLst/>
          </a:prstGeom>
          <a:solidFill>
            <a:srgbClr val="7F8B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FF3DEA3-A369-4EE5-B8B4-03EC6F41A411}"/>
              </a:ext>
            </a:extLst>
          </p:cNvPr>
          <p:cNvSpPr/>
          <p:nvPr/>
        </p:nvSpPr>
        <p:spPr>
          <a:xfrm>
            <a:off x="2870429" y="1768361"/>
            <a:ext cx="1885041" cy="379281"/>
          </a:xfrm>
          <a:prstGeom prst="rect">
            <a:avLst/>
          </a:prstGeom>
          <a:solidFill>
            <a:srgbClr val="7F8B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C2D4D94-FBCE-44C3-B8F6-A2AF44487BF1}"/>
              </a:ext>
            </a:extLst>
          </p:cNvPr>
          <p:cNvSpPr txBox="1"/>
          <p:nvPr/>
        </p:nvSpPr>
        <p:spPr>
          <a:xfrm>
            <a:off x="3448310" y="181346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Helpful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146E72F-0406-443C-928D-0A5E82517CC6}"/>
              </a:ext>
            </a:extLst>
          </p:cNvPr>
          <p:cNvSpPr/>
          <p:nvPr/>
        </p:nvSpPr>
        <p:spPr>
          <a:xfrm>
            <a:off x="4755470" y="1768361"/>
            <a:ext cx="1781236" cy="379281"/>
          </a:xfrm>
          <a:prstGeom prst="rect">
            <a:avLst/>
          </a:prstGeom>
          <a:solidFill>
            <a:srgbClr val="7F8B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1CF26F-A9C8-4663-AE44-0702492D1A03}"/>
              </a:ext>
            </a:extLst>
          </p:cNvPr>
          <p:cNvSpPr txBox="1"/>
          <p:nvPr/>
        </p:nvSpPr>
        <p:spPr>
          <a:xfrm>
            <a:off x="5264950" y="1813465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Harmful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22421C7-2050-435A-926A-A9C7643F5B36}"/>
              </a:ext>
            </a:extLst>
          </p:cNvPr>
          <p:cNvSpPr/>
          <p:nvPr/>
        </p:nvSpPr>
        <p:spPr>
          <a:xfrm>
            <a:off x="4755470" y="3523790"/>
            <a:ext cx="1765754" cy="1349597"/>
          </a:xfrm>
          <a:prstGeom prst="rect">
            <a:avLst/>
          </a:prstGeom>
          <a:solidFill>
            <a:srgbClr val="AC3F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C785EA1-01D8-4B47-975F-7CFDE0631E82}"/>
              </a:ext>
            </a:extLst>
          </p:cNvPr>
          <p:cNvSpPr/>
          <p:nvPr/>
        </p:nvSpPr>
        <p:spPr>
          <a:xfrm>
            <a:off x="2870429" y="3525180"/>
            <a:ext cx="1868657" cy="1349597"/>
          </a:xfrm>
          <a:prstGeom prst="rect">
            <a:avLst/>
          </a:prstGeom>
          <a:solidFill>
            <a:srgbClr val="3760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C975548-A32C-4065-9282-500464CE9E9F}"/>
              </a:ext>
            </a:extLst>
          </p:cNvPr>
          <p:cNvSpPr/>
          <p:nvPr/>
        </p:nvSpPr>
        <p:spPr>
          <a:xfrm>
            <a:off x="6543769" y="3523790"/>
            <a:ext cx="1765754" cy="1349597"/>
          </a:xfrm>
          <a:prstGeom prst="rect">
            <a:avLst/>
          </a:prstGeom>
          <a:solidFill>
            <a:srgbClr val="AC3F8E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2AC342B-7C92-4174-9D9C-632B2B92D4A0}"/>
              </a:ext>
            </a:extLst>
          </p:cNvPr>
          <p:cNvSpPr/>
          <p:nvPr/>
        </p:nvSpPr>
        <p:spPr>
          <a:xfrm>
            <a:off x="688997" y="3523790"/>
            <a:ext cx="1771777" cy="1349597"/>
          </a:xfrm>
          <a:prstGeom prst="rect">
            <a:avLst/>
          </a:prstGeom>
          <a:solidFill>
            <a:srgbClr val="376092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FDA4CF-46A5-4C4B-B782-61ED574A0276}"/>
              </a:ext>
            </a:extLst>
          </p:cNvPr>
          <p:cNvSpPr/>
          <p:nvPr/>
        </p:nvSpPr>
        <p:spPr>
          <a:xfrm>
            <a:off x="4755470" y="2164284"/>
            <a:ext cx="1765754" cy="1349597"/>
          </a:xfrm>
          <a:prstGeom prst="rect">
            <a:avLst/>
          </a:prstGeom>
          <a:solidFill>
            <a:srgbClr val="ED6B3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40E609-02ED-4AFA-B6B0-9B15EA340B13}"/>
              </a:ext>
            </a:extLst>
          </p:cNvPr>
          <p:cNvSpPr/>
          <p:nvPr/>
        </p:nvSpPr>
        <p:spPr>
          <a:xfrm>
            <a:off x="2870429" y="2164284"/>
            <a:ext cx="1868657" cy="1349597"/>
          </a:xfrm>
          <a:prstGeom prst="rect">
            <a:avLst/>
          </a:prstGeom>
          <a:solidFill>
            <a:srgbClr val="00978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AD7CAAD-EAF9-4EAB-8CF4-EDFCB3D84725}"/>
              </a:ext>
            </a:extLst>
          </p:cNvPr>
          <p:cNvSpPr/>
          <p:nvPr/>
        </p:nvSpPr>
        <p:spPr>
          <a:xfrm>
            <a:off x="2473591" y="2164284"/>
            <a:ext cx="388646" cy="1349597"/>
          </a:xfrm>
          <a:prstGeom prst="rect">
            <a:avLst/>
          </a:prstGeom>
          <a:solidFill>
            <a:srgbClr val="7F8B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87F44D-3071-4300-B41B-63207251584B}"/>
              </a:ext>
            </a:extLst>
          </p:cNvPr>
          <p:cNvSpPr txBox="1"/>
          <p:nvPr/>
        </p:nvSpPr>
        <p:spPr>
          <a:xfrm rot="16200000">
            <a:off x="2266791" y="2707389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5D2050-EAC8-4CCB-8EE0-B1ADEB15C970}"/>
              </a:ext>
            </a:extLst>
          </p:cNvPr>
          <p:cNvSpPr txBox="1"/>
          <p:nvPr/>
        </p:nvSpPr>
        <p:spPr>
          <a:xfrm rot="16200000">
            <a:off x="2246968" y="4018891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External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0581202-EC9D-4086-8A4B-0D2762C1B315}"/>
              </a:ext>
            </a:extLst>
          </p:cNvPr>
          <p:cNvSpPr txBox="1"/>
          <p:nvPr/>
        </p:nvSpPr>
        <p:spPr>
          <a:xfrm>
            <a:off x="951633" y="2253937"/>
            <a:ext cx="1098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Advantages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Recognitions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Successes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Uniqueness's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Capabilities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F5E2BDD-4F2C-4ED3-9C00-0DBA4C36C00A}"/>
              </a:ext>
            </a:extLst>
          </p:cNvPr>
          <p:cNvSpPr txBox="1"/>
          <p:nvPr/>
        </p:nvSpPr>
        <p:spPr>
          <a:xfrm>
            <a:off x="887920" y="3592304"/>
            <a:ext cx="1172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Technology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Organisational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Lifestyle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Political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Economic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A3ABA49-E61E-445B-8BFC-557496292CC1}"/>
              </a:ext>
            </a:extLst>
          </p:cNvPr>
          <p:cNvSpPr txBox="1"/>
          <p:nvPr/>
        </p:nvSpPr>
        <p:spPr>
          <a:xfrm>
            <a:off x="6874771" y="2264443"/>
            <a:ext cx="1157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Avoidances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Performance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A1A2E49-CFCF-4DC0-AD8A-0C41BBBF06A2}"/>
              </a:ext>
            </a:extLst>
          </p:cNvPr>
          <p:cNvSpPr txBox="1"/>
          <p:nvPr/>
        </p:nvSpPr>
        <p:spPr>
          <a:xfrm>
            <a:off x="6838332" y="3590764"/>
            <a:ext cx="1298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Obstacles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Competition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Changing 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Obsolescence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3A1837B-0A41-4DDA-93F7-EE32F048798F}"/>
              </a:ext>
            </a:extLst>
          </p:cNvPr>
          <p:cNvSpPr txBox="1"/>
          <p:nvPr/>
        </p:nvSpPr>
        <p:spPr>
          <a:xfrm>
            <a:off x="5227718" y="4543262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Threats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3A1837B-0A41-4DDA-93F7-EE32F048798F}"/>
              </a:ext>
            </a:extLst>
          </p:cNvPr>
          <p:cNvSpPr txBox="1"/>
          <p:nvPr/>
        </p:nvSpPr>
        <p:spPr>
          <a:xfrm>
            <a:off x="5062521" y="3131086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Weaknesses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3A1837B-0A41-4DDA-93F7-EE32F048798F}"/>
              </a:ext>
            </a:extLst>
          </p:cNvPr>
          <p:cNvSpPr txBox="1"/>
          <p:nvPr/>
        </p:nvSpPr>
        <p:spPr>
          <a:xfrm>
            <a:off x="3290670" y="3123631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Strengths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3A1837B-0A41-4DDA-93F7-EE32F048798F}"/>
              </a:ext>
            </a:extLst>
          </p:cNvPr>
          <p:cNvSpPr txBox="1"/>
          <p:nvPr/>
        </p:nvSpPr>
        <p:spPr>
          <a:xfrm>
            <a:off x="3161581" y="4571237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Opportunities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C3F8458-A572-47F3-B5FA-DC5E8F41D694}"/>
              </a:ext>
            </a:extLst>
          </p:cNvPr>
          <p:cNvSpPr txBox="1"/>
          <p:nvPr/>
        </p:nvSpPr>
        <p:spPr>
          <a:xfrm rot="16200000">
            <a:off x="4497671" y="2745443"/>
            <a:ext cx="743498" cy="276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Convert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C3F8458-A572-47F3-B5FA-DC5E8F41D694}"/>
              </a:ext>
            </a:extLst>
          </p:cNvPr>
          <p:cNvSpPr txBox="1"/>
          <p:nvPr/>
        </p:nvSpPr>
        <p:spPr>
          <a:xfrm rot="16200000">
            <a:off x="4494349" y="4042598"/>
            <a:ext cx="743498" cy="276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Convert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3F8458-A572-47F3-B5FA-DC5E8F41D694}"/>
              </a:ext>
            </a:extLst>
          </p:cNvPr>
          <p:cNvSpPr txBox="1"/>
          <p:nvPr/>
        </p:nvSpPr>
        <p:spPr>
          <a:xfrm rot="16200000">
            <a:off x="2741415" y="3952983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Match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634C1E1-DDCB-4119-917B-F12B09793FDB}"/>
              </a:ext>
            </a:extLst>
          </p:cNvPr>
          <p:cNvSpPr txBox="1"/>
          <p:nvPr/>
        </p:nvSpPr>
        <p:spPr>
          <a:xfrm>
            <a:off x="5254667" y="3483293"/>
            <a:ext cx="607815" cy="991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634C1E1-DDCB-4119-917B-F12B09793FDB}"/>
              </a:ext>
            </a:extLst>
          </p:cNvPr>
          <p:cNvSpPr txBox="1"/>
          <p:nvPr/>
        </p:nvSpPr>
        <p:spPr>
          <a:xfrm>
            <a:off x="3329442" y="3483791"/>
            <a:ext cx="736294" cy="991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95F09B61-778F-472D-9988-D1D1242604C6}"/>
              </a:ext>
            </a:extLst>
          </p:cNvPr>
          <p:cNvSpPr/>
          <p:nvPr/>
        </p:nvSpPr>
        <p:spPr>
          <a:xfrm rot="20744002">
            <a:off x="4468657" y="3767578"/>
            <a:ext cx="579398" cy="579398"/>
          </a:xfrm>
          <a:prstGeom prst="arc">
            <a:avLst>
              <a:gd name="adj1" fmla="val 11746580"/>
              <a:gd name="adj2" fmla="val 0"/>
            </a:avLst>
          </a:prstGeom>
          <a:ln w="57150">
            <a:solidFill>
              <a:schemeClr val="bg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95F09B61-778F-472D-9988-D1D1242604C6}"/>
              </a:ext>
            </a:extLst>
          </p:cNvPr>
          <p:cNvSpPr/>
          <p:nvPr/>
        </p:nvSpPr>
        <p:spPr>
          <a:xfrm rot="20744002">
            <a:off x="4465902" y="2424918"/>
            <a:ext cx="579398" cy="579398"/>
          </a:xfrm>
          <a:prstGeom prst="arc">
            <a:avLst>
              <a:gd name="adj1" fmla="val 11746580"/>
              <a:gd name="adj2" fmla="val 0"/>
            </a:avLst>
          </a:prstGeom>
          <a:ln w="57150">
            <a:solidFill>
              <a:schemeClr val="bg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4134BBE4-E9A0-4D65-B5E0-73BF8F65C94A}"/>
              </a:ext>
            </a:extLst>
          </p:cNvPr>
          <p:cNvSpPr/>
          <p:nvPr/>
        </p:nvSpPr>
        <p:spPr>
          <a:xfrm rot="16200000">
            <a:off x="3020487" y="3277170"/>
            <a:ext cx="646756" cy="470501"/>
          </a:xfrm>
          <a:prstGeom prst="arc">
            <a:avLst>
              <a:gd name="adj1" fmla="val 10450140"/>
              <a:gd name="adj2" fmla="val 0"/>
            </a:avLst>
          </a:prstGeom>
          <a:ln w="57150">
            <a:solidFill>
              <a:schemeClr val="bg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634C1E1-DDCB-4119-917B-F12B09793FDB}"/>
              </a:ext>
            </a:extLst>
          </p:cNvPr>
          <p:cNvSpPr txBox="1"/>
          <p:nvPr/>
        </p:nvSpPr>
        <p:spPr>
          <a:xfrm>
            <a:off x="3384953" y="2121036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634C1E1-DDCB-4119-917B-F12B09793FDB}"/>
              </a:ext>
            </a:extLst>
          </p:cNvPr>
          <p:cNvSpPr txBox="1"/>
          <p:nvPr/>
        </p:nvSpPr>
        <p:spPr>
          <a:xfrm>
            <a:off x="5028582" y="1757652"/>
            <a:ext cx="128112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70686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solidFill>
            <a:srgbClr val="002060">
              <a:alpha val="7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4267" dirty="0">
                <a:solidFill>
                  <a:schemeClr val="lt1"/>
                </a:solidFill>
                <a:ea typeface="+mn-ea"/>
                <a:cs typeface="+mn-cs"/>
              </a:rPr>
              <a:t>Strategy Model Canvas</a:t>
            </a:r>
            <a:endParaRPr lang="en-US" sz="4267" dirty="0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54101" y="6569944"/>
            <a:ext cx="11137900" cy="287304"/>
          </a:xfr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 err="1"/>
              <a:t>Osterwalder</a:t>
            </a:r>
            <a:r>
              <a:rPr lang="en-AU" dirty="0"/>
              <a:t>, A. et al., (2010), Business Model Generation, Wiley, Hoboken, NJ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0" y="1040754"/>
            <a:ext cx="12084711" cy="5529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68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2611967"/>
            <a:ext cx="57023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/>
              <a:t>PESTEL, 5 Forces, SWOT, Consequences? Who Cares? Why?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FF48EA1-65C3-4E7C-9704-DCD3934C6970}"/>
              </a:ext>
            </a:extLst>
          </p:cNvPr>
          <p:cNvGrpSpPr/>
          <p:nvPr/>
        </p:nvGrpSpPr>
        <p:grpSpPr>
          <a:xfrm rot="-5400000">
            <a:off x="7757190" y="2022425"/>
            <a:ext cx="3778807" cy="2184401"/>
            <a:chOff x="0" y="0"/>
            <a:chExt cx="1923367" cy="124491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38CDF61-51B5-45D6-8D88-AC2CFCAEF779}"/>
                </a:ext>
              </a:extLst>
            </p:cNvPr>
            <p:cNvSpPr/>
            <p:nvPr/>
          </p:nvSpPr>
          <p:spPr>
            <a:xfrm>
              <a:off x="0" y="0"/>
              <a:ext cx="1923367" cy="1244915"/>
            </a:xfrm>
            <a:custGeom>
              <a:avLst/>
              <a:gdLst/>
              <a:ahLst/>
              <a:cxnLst/>
              <a:rect l="l" t="t" r="r" b="b"/>
              <a:pathLst>
                <a:path w="1923367" h="1244915">
                  <a:moveTo>
                    <a:pt x="1798906" y="1244915"/>
                  </a:moveTo>
                  <a:lnTo>
                    <a:pt x="124460" y="1244915"/>
                  </a:lnTo>
                  <a:cubicBezTo>
                    <a:pt x="55880" y="1244915"/>
                    <a:pt x="0" y="1189034"/>
                    <a:pt x="0" y="11204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120455"/>
                  </a:lnTo>
                  <a:cubicBezTo>
                    <a:pt x="1923367" y="1189035"/>
                    <a:pt x="1867487" y="1244915"/>
                    <a:pt x="1798907" y="1244915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12" name="Picture 13">
            <a:extLst>
              <a:ext uri="{FF2B5EF4-FFF2-40B4-BE49-F238E27FC236}">
                <a16:creationId xmlns:a16="http://schemas.microsoft.com/office/drawing/2014/main" id="{8F55A706-0166-414F-9388-A8A3349445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91171" y="1793479"/>
            <a:ext cx="4342815" cy="2996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682F40-80D7-4F5C-B641-003E49581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12" y="260206"/>
            <a:ext cx="2660088" cy="21575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B6631-80BC-430F-9A53-FAEC876DA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624" y="195990"/>
            <a:ext cx="2276323" cy="2285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5FFF91-6C70-49DE-8E70-4EF56A404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800" y="4429919"/>
            <a:ext cx="2857013" cy="21507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CA55C2-53E5-432A-B3D6-83B4F26868C9}"/>
              </a:ext>
            </a:extLst>
          </p:cNvPr>
          <p:cNvCxnSpPr/>
          <p:nvPr/>
        </p:nvCxnSpPr>
        <p:spPr>
          <a:xfrm>
            <a:off x="6807200" y="685801"/>
            <a:ext cx="50800" cy="565730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0711C65-325C-44D5-8706-AF5BEF818A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01" y="4495785"/>
            <a:ext cx="3589323" cy="2018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9621683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7_Office Theme">
  <a:themeElements>
    <a:clrScheme name="ASU Primary &amp; Secondary">
      <a:dk1>
        <a:srgbClr val="2D2D2D"/>
      </a:dk1>
      <a:lt1>
        <a:sysClr val="window" lastClr="FFFFFF"/>
      </a:lt1>
      <a:dk2>
        <a:srgbClr val="303030"/>
      </a:dk2>
      <a:lt2>
        <a:srgbClr val="EEECE1"/>
      </a:lt2>
      <a:accent1>
        <a:srgbClr val="FEA60A"/>
      </a:accent1>
      <a:accent2>
        <a:srgbClr val="860025"/>
      </a:accent2>
      <a:accent3>
        <a:srgbClr val="448003"/>
      </a:accent3>
      <a:accent4>
        <a:srgbClr val="0E78D0"/>
      </a:accent4>
      <a:accent5>
        <a:srgbClr val="F26609"/>
      </a:accent5>
      <a:accent6>
        <a:srgbClr val="9F9580"/>
      </a:accent6>
      <a:hlink>
        <a:srgbClr val="0C6AFD"/>
      </a:hlink>
      <a:folHlink>
        <a:srgbClr val="7D6DE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SMP Bensley Template 16x9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504</Words>
  <Application>Microsoft Office PowerPoint</Application>
  <PresentationFormat>Widescreen</PresentationFormat>
  <Paragraphs>119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Bookman Old Style </vt:lpstr>
      <vt:lpstr>Calibri</vt:lpstr>
      <vt:lpstr>Calibri Light</vt:lpstr>
      <vt:lpstr>Open Sans</vt:lpstr>
      <vt:lpstr>Wingdings</vt:lpstr>
      <vt:lpstr>7_Office Theme</vt:lpstr>
      <vt:lpstr>4_Office Theme</vt:lpstr>
      <vt:lpstr>1_Office Theme</vt:lpstr>
      <vt:lpstr>PSMP Bensley Template 16x9</vt:lpstr>
      <vt:lpstr>2_Office Theme</vt:lpstr>
      <vt:lpstr>Ways to Create and  Communicate Value</vt:lpstr>
      <vt:lpstr>PowerPoint Presentation</vt:lpstr>
      <vt:lpstr>Ease of use grid</vt:lpstr>
      <vt:lpstr>The Value Proposition Concept</vt:lpstr>
      <vt:lpstr>Strategy Business Model Canvas</vt:lpstr>
      <vt:lpstr>Business Models: The ‘Loop’ Model</vt:lpstr>
      <vt:lpstr>Environmental Scanning - SWOT Analysis</vt:lpstr>
      <vt:lpstr>Strategy Model Canvas</vt:lpstr>
      <vt:lpstr>PESTEL, 5 Forces, SWOT, Consequences? Who Cares? Why?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Peloso</dc:creator>
  <cp:lastModifiedBy>Tony Peloso</cp:lastModifiedBy>
  <cp:revision>7</cp:revision>
  <dcterms:created xsi:type="dcterms:W3CDTF">2021-04-06T07:04:23Z</dcterms:created>
  <dcterms:modified xsi:type="dcterms:W3CDTF">2021-04-07T06:57:21Z</dcterms:modified>
</cp:coreProperties>
</file>